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14" r:id="rId3"/>
    <p:sldId id="326" r:id="rId4"/>
    <p:sldId id="313" r:id="rId5"/>
    <p:sldId id="294" r:id="rId6"/>
    <p:sldId id="315" r:id="rId7"/>
    <p:sldId id="316" r:id="rId8"/>
    <p:sldId id="328" r:id="rId9"/>
    <p:sldId id="318" r:id="rId10"/>
    <p:sldId id="327" r:id="rId11"/>
    <p:sldId id="317" r:id="rId12"/>
    <p:sldId id="319" r:id="rId13"/>
    <p:sldId id="320" r:id="rId14"/>
    <p:sldId id="321" r:id="rId15"/>
    <p:sldId id="322" r:id="rId16"/>
    <p:sldId id="323" r:id="rId17"/>
    <p:sldId id="324" r:id="rId18"/>
    <p:sldId id="325" r:id="rId19"/>
    <p:sldId id="329" r:id="rId20"/>
    <p:sldId id="330" r:id="rId21"/>
    <p:sldId id="331" r:id="rId22"/>
    <p:sldId id="332" r:id="rId23"/>
    <p:sldId id="333" r:id="rId24"/>
    <p:sldId id="307" r:id="rId25"/>
    <p:sldId id="335" r:id="rId26"/>
    <p:sldId id="343" r:id="rId27"/>
    <p:sldId id="336" r:id="rId28"/>
    <p:sldId id="344" r:id="rId29"/>
    <p:sldId id="339" r:id="rId30"/>
    <p:sldId id="341" r:id="rId31"/>
    <p:sldId id="346" r:id="rId32"/>
    <p:sldId id="342" r:id="rId33"/>
    <p:sldId id="340" r:id="rId34"/>
    <p:sldId id="347" r:id="rId35"/>
    <p:sldId id="348" r:id="rId36"/>
    <p:sldId id="345" r:id="rId37"/>
    <p:sldId id="349" r:id="rId38"/>
    <p:sldId id="350" r:id="rId39"/>
    <p:sldId id="351" r:id="rId40"/>
    <p:sldId id="352" r:id="rId41"/>
    <p:sldId id="312"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429" autoAdjust="0"/>
    <p:restoredTop sz="90351" autoAdjust="0"/>
  </p:normalViewPr>
  <p:slideViewPr>
    <p:cSldViewPr>
      <p:cViewPr>
        <p:scale>
          <a:sx n="76" d="100"/>
          <a:sy n="76" d="100"/>
        </p:scale>
        <p:origin x="-922" y="-91"/>
      </p:cViewPr>
      <p:guideLst>
        <p:guide orient="horz" pos="2160"/>
        <p:guide pos="2880"/>
      </p:guideLst>
    </p:cSldViewPr>
  </p:slideViewPr>
  <p:notesTextViewPr>
    <p:cViewPr>
      <p:scale>
        <a:sx n="1" d="1"/>
        <a:sy n="1" d="1"/>
      </p:scale>
      <p:origin x="0" y="0"/>
    </p:cViewPr>
  </p:notesTextViewPr>
  <p:sorterViewPr>
    <p:cViewPr>
      <p:scale>
        <a:sx n="66" d="100"/>
        <a:sy n="66" d="100"/>
      </p:scale>
      <p:origin x="0" y="1963"/>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8EE7DD-8401-384A-BABA-875F297F76D7}"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001BE1-ABC7-FC49-96B2-F52A9FBA699B}">
      <dgm:prSet phldrT="[Text]"/>
      <dgm:spPr/>
      <dgm:t>
        <a:bodyPr/>
        <a:lstStyle/>
        <a:p>
          <a:r>
            <a:rPr lang="en-US" dirty="0" smtClean="0"/>
            <a:t>Content Management System</a:t>
          </a:r>
          <a:endParaRPr lang="en-US" dirty="0"/>
        </a:p>
      </dgm:t>
    </dgm:pt>
    <dgm:pt modelId="{7EB541DA-DD60-F447-850E-CE9ADDC508F7}" type="parTrans" cxnId="{C0F61D8B-019D-3543-B650-D0EFB00ADBB5}">
      <dgm:prSet/>
      <dgm:spPr/>
      <dgm:t>
        <a:bodyPr/>
        <a:lstStyle/>
        <a:p>
          <a:endParaRPr lang="en-US"/>
        </a:p>
      </dgm:t>
    </dgm:pt>
    <dgm:pt modelId="{A09FFCEE-A0E1-1846-B19B-E64377ECB7EA}" type="sibTrans" cxnId="{C0F61D8B-019D-3543-B650-D0EFB00ADBB5}">
      <dgm:prSet/>
      <dgm:spPr/>
      <dgm:t>
        <a:bodyPr/>
        <a:lstStyle/>
        <a:p>
          <a:endParaRPr lang="en-US"/>
        </a:p>
      </dgm:t>
    </dgm:pt>
    <dgm:pt modelId="{A5A1C43D-7B2B-D943-B3FD-786E0FB37E75}">
      <dgm:prSet phldrT="[Text]"/>
      <dgm:spPr/>
      <dgm:t>
        <a:bodyPr/>
        <a:lstStyle/>
        <a:p>
          <a:r>
            <a:rPr lang="en-US" dirty="0" smtClean="0"/>
            <a:t>Web Server</a:t>
          </a:r>
          <a:endParaRPr lang="en-US" dirty="0"/>
        </a:p>
      </dgm:t>
    </dgm:pt>
    <dgm:pt modelId="{C50B948E-FDF1-E445-B8D6-4F950B36A142}" type="parTrans" cxnId="{03148B3D-C725-A843-8039-C132DE4E0610}">
      <dgm:prSet/>
      <dgm:spPr/>
      <dgm:t>
        <a:bodyPr/>
        <a:lstStyle/>
        <a:p>
          <a:endParaRPr lang="en-US"/>
        </a:p>
      </dgm:t>
    </dgm:pt>
    <dgm:pt modelId="{D051C6D5-08E8-EF41-BA4F-995D17823E7F}" type="sibTrans" cxnId="{03148B3D-C725-A843-8039-C132DE4E0610}">
      <dgm:prSet/>
      <dgm:spPr/>
      <dgm:t>
        <a:bodyPr/>
        <a:lstStyle/>
        <a:p>
          <a:endParaRPr lang="en-US"/>
        </a:p>
      </dgm:t>
    </dgm:pt>
    <dgm:pt modelId="{CAC73BFB-4B70-D64B-BA91-E43556E15E02}">
      <dgm:prSet phldrT="[Text]"/>
      <dgm:spPr/>
      <dgm:t>
        <a:bodyPr/>
        <a:lstStyle/>
        <a:p>
          <a:r>
            <a:rPr lang="en-US" dirty="0" smtClean="0"/>
            <a:t>Data Adapters</a:t>
          </a:r>
          <a:endParaRPr lang="en-US" dirty="0"/>
        </a:p>
      </dgm:t>
    </dgm:pt>
    <dgm:pt modelId="{9E5E9F1F-19A8-B042-A787-47B1DD39DC02}" type="sibTrans" cxnId="{78CC177A-F0BF-6A42-AFAD-D22C8BA5D3B9}">
      <dgm:prSet/>
      <dgm:spPr/>
      <dgm:t>
        <a:bodyPr/>
        <a:lstStyle/>
        <a:p>
          <a:endParaRPr lang="en-US"/>
        </a:p>
      </dgm:t>
    </dgm:pt>
    <dgm:pt modelId="{CF8B1DDC-D589-D641-90ED-216CCE4AFF8C}" type="parTrans" cxnId="{78CC177A-F0BF-6A42-AFAD-D22C8BA5D3B9}">
      <dgm:prSet/>
      <dgm:spPr/>
      <dgm:t>
        <a:bodyPr/>
        <a:lstStyle/>
        <a:p>
          <a:endParaRPr lang="en-US"/>
        </a:p>
      </dgm:t>
    </dgm:pt>
    <dgm:pt modelId="{57483690-1BED-6349-AFF1-D7F9B86B2599}" type="pres">
      <dgm:prSet presAssocID="{8D8EE7DD-8401-384A-BABA-875F297F76D7}" presName="Name0" presStyleCnt="0">
        <dgm:presLayoutVars>
          <dgm:dir/>
          <dgm:animLvl val="lvl"/>
          <dgm:resizeHandles val="exact"/>
        </dgm:presLayoutVars>
      </dgm:prSet>
      <dgm:spPr/>
      <dgm:t>
        <a:bodyPr/>
        <a:lstStyle/>
        <a:p>
          <a:endParaRPr lang="en-US"/>
        </a:p>
      </dgm:t>
    </dgm:pt>
    <dgm:pt modelId="{506954FF-F3DE-3A40-B1F3-3F321A41AB32}" type="pres">
      <dgm:prSet presAssocID="{17001BE1-ABC7-FC49-96B2-F52A9FBA699B}" presName="linNode" presStyleCnt="0"/>
      <dgm:spPr/>
    </dgm:pt>
    <dgm:pt modelId="{87E6869A-9E72-5D49-BB39-7D0A963E87C1}" type="pres">
      <dgm:prSet presAssocID="{17001BE1-ABC7-FC49-96B2-F52A9FBA699B}" presName="parentText" presStyleLbl="node1" presStyleIdx="0" presStyleCnt="3">
        <dgm:presLayoutVars>
          <dgm:chMax val="1"/>
          <dgm:bulletEnabled val="1"/>
        </dgm:presLayoutVars>
      </dgm:prSet>
      <dgm:spPr/>
      <dgm:t>
        <a:bodyPr/>
        <a:lstStyle/>
        <a:p>
          <a:endParaRPr lang="en-US"/>
        </a:p>
      </dgm:t>
    </dgm:pt>
    <dgm:pt modelId="{EF3FACCF-2F10-6A44-9A76-D19D07E3F621}" type="pres">
      <dgm:prSet presAssocID="{A09FFCEE-A0E1-1846-B19B-E64377ECB7EA}" presName="sp" presStyleCnt="0"/>
      <dgm:spPr/>
    </dgm:pt>
    <dgm:pt modelId="{90509BE5-0864-504A-A768-7BC14E11D350}" type="pres">
      <dgm:prSet presAssocID="{CAC73BFB-4B70-D64B-BA91-E43556E15E02}" presName="linNode" presStyleCnt="0"/>
      <dgm:spPr/>
    </dgm:pt>
    <dgm:pt modelId="{168A7F4A-D29B-A94B-9FED-AA53CFBFDF7A}" type="pres">
      <dgm:prSet presAssocID="{CAC73BFB-4B70-D64B-BA91-E43556E15E02}" presName="parentText" presStyleLbl="node1" presStyleIdx="1" presStyleCnt="3">
        <dgm:presLayoutVars>
          <dgm:chMax val="1"/>
          <dgm:bulletEnabled val="1"/>
        </dgm:presLayoutVars>
      </dgm:prSet>
      <dgm:spPr/>
      <dgm:t>
        <a:bodyPr/>
        <a:lstStyle/>
        <a:p>
          <a:endParaRPr lang="en-US"/>
        </a:p>
      </dgm:t>
    </dgm:pt>
    <dgm:pt modelId="{1AEA544F-80CB-E745-979A-23D2E27F6435}" type="pres">
      <dgm:prSet presAssocID="{9E5E9F1F-19A8-B042-A787-47B1DD39DC02}" presName="sp" presStyleCnt="0"/>
      <dgm:spPr/>
    </dgm:pt>
    <dgm:pt modelId="{42B26253-F6FF-E44F-B284-8B510D727D75}" type="pres">
      <dgm:prSet presAssocID="{A5A1C43D-7B2B-D943-B3FD-786E0FB37E75}" presName="linNode" presStyleCnt="0"/>
      <dgm:spPr/>
    </dgm:pt>
    <dgm:pt modelId="{ECCB3419-706B-BB49-9000-08C9B2AB234A}" type="pres">
      <dgm:prSet presAssocID="{A5A1C43D-7B2B-D943-B3FD-786E0FB37E75}" presName="parentText" presStyleLbl="node1" presStyleIdx="2" presStyleCnt="3">
        <dgm:presLayoutVars>
          <dgm:chMax val="1"/>
          <dgm:bulletEnabled val="1"/>
        </dgm:presLayoutVars>
      </dgm:prSet>
      <dgm:spPr/>
      <dgm:t>
        <a:bodyPr/>
        <a:lstStyle/>
        <a:p>
          <a:endParaRPr lang="en-US"/>
        </a:p>
      </dgm:t>
    </dgm:pt>
  </dgm:ptLst>
  <dgm:cxnLst>
    <dgm:cxn modelId="{78CC177A-F0BF-6A42-AFAD-D22C8BA5D3B9}" srcId="{8D8EE7DD-8401-384A-BABA-875F297F76D7}" destId="{CAC73BFB-4B70-D64B-BA91-E43556E15E02}" srcOrd="1" destOrd="0" parTransId="{CF8B1DDC-D589-D641-90ED-216CCE4AFF8C}" sibTransId="{9E5E9F1F-19A8-B042-A787-47B1DD39DC02}"/>
    <dgm:cxn modelId="{03148B3D-C725-A843-8039-C132DE4E0610}" srcId="{8D8EE7DD-8401-384A-BABA-875F297F76D7}" destId="{A5A1C43D-7B2B-D943-B3FD-786E0FB37E75}" srcOrd="2" destOrd="0" parTransId="{C50B948E-FDF1-E445-B8D6-4F950B36A142}" sibTransId="{D051C6D5-08E8-EF41-BA4F-995D17823E7F}"/>
    <dgm:cxn modelId="{97658B1E-F628-4B80-A824-5EDEA4BB7069}" type="presOf" srcId="{8D8EE7DD-8401-384A-BABA-875F297F76D7}" destId="{57483690-1BED-6349-AFF1-D7F9B86B2599}" srcOrd="0" destOrd="0" presId="urn:microsoft.com/office/officeart/2005/8/layout/vList5"/>
    <dgm:cxn modelId="{C0F61D8B-019D-3543-B650-D0EFB00ADBB5}" srcId="{8D8EE7DD-8401-384A-BABA-875F297F76D7}" destId="{17001BE1-ABC7-FC49-96B2-F52A9FBA699B}" srcOrd="0" destOrd="0" parTransId="{7EB541DA-DD60-F447-850E-CE9ADDC508F7}" sibTransId="{A09FFCEE-A0E1-1846-B19B-E64377ECB7EA}"/>
    <dgm:cxn modelId="{2DEACCE2-E247-4C60-96EB-4AE3E1FBEFFE}" type="presOf" srcId="{17001BE1-ABC7-FC49-96B2-F52A9FBA699B}" destId="{87E6869A-9E72-5D49-BB39-7D0A963E87C1}" srcOrd="0" destOrd="0" presId="urn:microsoft.com/office/officeart/2005/8/layout/vList5"/>
    <dgm:cxn modelId="{CCF86086-A351-4544-B921-CA6282A7FA6C}" type="presOf" srcId="{CAC73BFB-4B70-D64B-BA91-E43556E15E02}" destId="{168A7F4A-D29B-A94B-9FED-AA53CFBFDF7A}" srcOrd="0" destOrd="0" presId="urn:microsoft.com/office/officeart/2005/8/layout/vList5"/>
    <dgm:cxn modelId="{58CB45A6-8FF2-4AA3-B2DB-944CA8AA7AEB}" type="presOf" srcId="{A5A1C43D-7B2B-D943-B3FD-786E0FB37E75}" destId="{ECCB3419-706B-BB49-9000-08C9B2AB234A}" srcOrd="0" destOrd="0" presId="urn:microsoft.com/office/officeart/2005/8/layout/vList5"/>
    <dgm:cxn modelId="{3226C44E-6C09-47BC-BA02-AD2D677FE627}" type="presParOf" srcId="{57483690-1BED-6349-AFF1-D7F9B86B2599}" destId="{506954FF-F3DE-3A40-B1F3-3F321A41AB32}" srcOrd="0" destOrd="0" presId="urn:microsoft.com/office/officeart/2005/8/layout/vList5"/>
    <dgm:cxn modelId="{1B5AECF6-C392-4071-A510-3794BEB8413D}" type="presParOf" srcId="{506954FF-F3DE-3A40-B1F3-3F321A41AB32}" destId="{87E6869A-9E72-5D49-BB39-7D0A963E87C1}" srcOrd="0" destOrd="0" presId="urn:microsoft.com/office/officeart/2005/8/layout/vList5"/>
    <dgm:cxn modelId="{64B24B8A-85A8-4129-BB37-81E9AE896EFB}" type="presParOf" srcId="{57483690-1BED-6349-AFF1-D7F9B86B2599}" destId="{EF3FACCF-2F10-6A44-9A76-D19D07E3F621}" srcOrd="1" destOrd="0" presId="urn:microsoft.com/office/officeart/2005/8/layout/vList5"/>
    <dgm:cxn modelId="{8FB104F3-8C6B-4BE4-BA6E-C053C3F49263}" type="presParOf" srcId="{57483690-1BED-6349-AFF1-D7F9B86B2599}" destId="{90509BE5-0864-504A-A768-7BC14E11D350}" srcOrd="2" destOrd="0" presId="urn:microsoft.com/office/officeart/2005/8/layout/vList5"/>
    <dgm:cxn modelId="{5251DC24-9C0A-4E19-AD5D-713A64FD8B12}" type="presParOf" srcId="{90509BE5-0864-504A-A768-7BC14E11D350}" destId="{168A7F4A-D29B-A94B-9FED-AA53CFBFDF7A}" srcOrd="0" destOrd="0" presId="urn:microsoft.com/office/officeart/2005/8/layout/vList5"/>
    <dgm:cxn modelId="{0A565EE8-63AD-40FF-9065-84481E402FD0}" type="presParOf" srcId="{57483690-1BED-6349-AFF1-D7F9B86B2599}" destId="{1AEA544F-80CB-E745-979A-23D2E27F6435}" srcOrd="3" destOrd="0" presId="urn:microsoft.com/office/officeart/2005/8/layout/vList5"/>
    <dgm:cxn modelId="{AB2D85EC-EFC0-4A96-ACF0-865834D69C43}" type="presParOf" srcId="{57483690-1BED-6349-AFF1-D7F9B86B2599}" destId="{42B26253-F6FF-E44F-B284-8B510D727D75}" srcOrd="4" destOrd="0" presId="urn:microsoft.com/office/officeart/2005/8/layout/vList5"/>
    <dgm:cxn modelId="{7A390F1E-8867-4B15-BAD7-A7F692C478DB}" type="presParOf" srcId="{42B26253-F6FF-E44F-B284-8B510D727D75}" destId="{ECCB3419-706B-BB49-9000-08C9B2AB234A}" srcOrd="0" destOrd="0" presId="urn:microsoft.com/office/officeart/2005/8/layout/vList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681D6-034C-2346-BC65-453AD6F1B418}"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746ACD8F-7BA8-D84B-B2D1-2B3B0AF32EF7}">
      <dgm:prSet phldrT="[Text]"/>
      <dgm:spPr/>
      <dgm:t>
        <a:bodyPr/>
        <a:lstStyle/>
        <a:p>
          <a:r>
            <a:rPr lang="en-US" dirty="0" smtClean="0"/>
            <a:t>MDWS</a:t>
          </a:r>
          <a:endParaRPr lang="en-US" dirty="0"/>
        </a:p>
      </dgm:t>
    </dgm:pt>
    <dgm:pt modelId="{188C3F26-C2BE-EE40-B97F-267E65E2B344}" type="parTrans" cxnId="{51E2AFBA-A92F-9B4F-9C2E-C22D09F4F4FD}">
      <dgm:prSet/>
      <dgm:spPr/>
      <dgm:t>
        <a:bodyPr/>
        <a:lstStyle/>
        <a:p>
          <a:endParaRPr lang="en-US"/>
        </a:p>
      </dgm:t>
    </dgm:pt>
    <dgm:pt modelId="{C3C47158-67FA-EE40-8CC5-CAC148B0280C}" type="sibTrans" cxnId="{51E2AFBA-A92F-9B4F-9C2E-C22D09F4F4FD}">
      <dgm:prSet/>
      <dgm:spPr/>
      <dgm:t>
        <a:bodyPr/>
        <a:lstStyle/>
        <a:p>
          <a:endParaRPr lang="en-US"/>
        </a:p>
      </dgm:t>
    </dgm:pt>
    <dgm:pt modelId="{9410D980-A71B-844F-8330-D1050BD9880F}">
      <dgm:prSet phldrT="[Text]"/>
      <dgm:spPr/>
      <dgm:t>
        <a:bodyPr/>
        <a:lstStyle/>
        <a:p>
          <a:r>
            <a:rPr lang="en-US" dirty="0" smtClean="0"/>
            <a:t>VistA Data</a:t>
          </a:r>
          <a:endParaRPr lang="en-US" dirty="0"/>
        </a:p>
      </dgm:t>
    </dgm:pt>
    <dgm:pt modelId="{5CD3A897-7738-774C-9458-FF159C2C370D}" type="parTrans" cxnId="{1E3B0896-233F-CF42-86ED-9F3D20070E77}">
      <dgm:prSet/>
      <dgm:spPr/>
      <dgm:t>
        <a:bodyPr/>
        <a:lstStyle/>
        <a:p>
          <a:endParaRPr lang="en-US"/>
        </a:p>
      </dgm:t>
    </dgm:pt>
    <dgm:pt modelId="{3B6BAB36-2CB8-2341-BCDB-8C6D854A9A90}" type="sibTrans" cxnId="{1E3B0896-233F-CF42-86ED-9F3D20070E77}">
      <dgm:prSet/>
      <dgm:spPr/>
      <dgm:t>
        <a:bodyPr/>
        <a:lstStyle/>
        <a:p>
          <a:endParaRPr lang="en-US"/>
        </a:p>
      </dgm:t>
    </dgm:pt>
    <dgm:pt modelId="{4C8A4A26-8B9D-7742-9250-8C70F2D11350}" type="pres">
      <dgm:prSet presAssocID="{C75681D6-034C-2346-BC65-453AD6F1B418}" presName="Name0" presStyleCnt="0">
        <dgm:presLayoutVars>
          <dgm:dir/>
          <dgm:animLvl val="lvl"/>
          <dgm:resizeHandles val="exact"/>
        </dgm:presLayoutVars>
      </dgm:prSet>
      <dgm:spPr/>
      <dgm:t>
        <a:bodyPr/>
        <a:lstStyle/>
        <a:p>
          <a:endParaRPr lang="en-US"/>
        </a:p>
      </dgm:t>
    </dgm:pt>
    <dgm:pt modelId="{129E71A6-0122-E54D-AB66-F76C927ADED5}" type="pres">
      <dgm:prSet presAssocID="{746ACD8F-7BA8-D84B-B2D1-2B3B0AF32EF7}" presName="linNode" presStyleCnt="0"/>
      <dgm:spPr/>
    </dgm:pt>
    <dgm:pt modelId="{8F5F83E1-0F95-1744-8323-D4ED89A0DB68}" type="pres">
      <dgm:prSet presAssocID="{746ACD8F-7BA8-D84B-B2D1-2B3B0AF32EF7}" presName="parentText" presStyleLbl="node1" presStyleIdx="0" presStyleCnt="2">
        <dgm:presLayoutVars>
          <dgm:chMax val="1"/>
          <dgm:bulletEnabled val="1"/>
        </dgm:presLayoutVars>
      </dgm:prSet>
      <dgm:spPr/>
      <dgm:t>
        <a:bodyPr/>
        <a:lstStyle/>
        <a:p>
          <a:endParaRPr lang="en-US"/>
        </a:p>
      </dgm:t>
    </dgm:pt>
    <dgm:pt modelId="{A515DBCA-C023-2244-BF1E-A1040140C430}" type="pres">
      <dgm:prSet presAssocID="{C3C47158-67FA-EE40-8CC5-CAC148B0280C}" presName="sp" presStyleCnt="0"/>
      <dgm:spPr/>
    </dgm:pt>
    <dgm:pt modelId="{DAADA0A9-F26D-E141-8C98-0EF18B56404B}" type="pres">
      <dgm:prSet presAssocID="{9410D980-A71B-844F-8330-D1050BD9880F}" presName="linNode" presStyleCnt="0"/>
      <dgm:spPr/>
    </dgm:pt>
    <dgm:pt modelId="{3AF63891-6E9A-AF47-B24A-6F1FCD0B6BFE}" type="pres">
      <dgm:prSet presAssocID="{9410D980-A71B-844F-8330-D1050BD9880F}" presName="parentText" presStyleLbl="node1" presStyleIdx="1" presStyleCnt="2">
        <dgm:presLayoutVars>
          <dgm:chMax val="1"/>
          <dgm:bulletEnabled val="1"/>
        </dgm:presLayoutVars>
      </dgm:prSet>
      <dgm:spPr/>
      <dgm:t>
        <a:bodyPr/>
        <a:lstStyle/>
        <a:p>
          <a:endParaRPr lang="en-US"/>
        </a:p>
      </dgm:t>
    </dgm:pt>
  </dgm:ptLst>
  <dgm:cxnLst>
    <dgm:cxn modelId="{672A9958-91A1-403F-B3FA-ACFC145A372D}" type="presOf" srcId="{C75681D6-034C-2346-BC65-453AD6F1B418}" destId="{4C8A4A26-8B9D-7742-9250-8C70F2D11350}" srcOrd="0" destOrd="0" presId="urn:microsoft.com/office/officeart/2005/8/layout/vList5"/>
    <dgm:cxn modelId="{FD8BBFE7-AF76-4FAD-84C6-B16C491F9874}" type="presOf" srcId="{746ACD8F-7BA8-D84B-B2D1-2B3B0AF32EF7}" destId="{8F5F83E1-0F95-1744-8323-D4ED89A0DB68}" srcOrd="0" destOrd="0" presId="urn:microsoft.com/office/officeart/2005/8/layout/vList5"/>
    <dgm:cxn modelId="{51E2AFBA-A92F-9B4F-9C2E-C22D09F4F4FD}" srcId="{C75681D6-034C-2346-BC65-453AD6F1B418}" destId="{746ACD8F-7BA8-D84B-B2D1-2B3B0AF32EF7}" srcOrd="0" destOrd="0" parTransId="{188C3F26-C2BE-EE40-B97F-267E65E2B344}" sibTransId="{C3C47158-67FA-EE40-8CC5-CAC148B0280C}"/>
    <dgm:cxn modelId="{EA27D374-45A6-4898-9758-B95A489F845D}" type="presOf" srcId="{9410D980-A71B-844F-8330-D1050BD9880F}" destId="{3AF63891-6E9A-AF47-B24A-6F1FCD0B6BFE}" srcOrd="0" destOrd="0" presId="urn:microsoft.com/office/officeart/2005/8/layout/vList5"/>
    <dgm:cxn modelId="{1E3B0896-233F-CF42-86ED-9F3D20070E77}" srcId="{C75681D6-034C-2346-BC65-453AD6F1B418}" destId="{9410D980-A71B-844F-8330-D1050BD9880F}" srcOrd="1" destOrd="0" parTransId="{5CD3A897-7738-774C-9458-FF159C2C370D}" sibTransId="{3B6BAB36-2CB8-2341-BCDB-8C6D854A9A90}"/>
    <dgm:cxn modelId="{F016A40C-EC09-4E54-B921-4C1803EAD714}" type="presParOf" srcId="{4C8A4A26-8B9D-7742-9250-8C70F2D11350}" destId="{129E71A6-0122-E54D-AB66-F76C927ADED5}" srcOrd="0" destOrd="0" presId="urn:microsoft.com/office/officeart/2005/8/layout/vList5"/>
    <dgm:cxn modelId="{B41AB4FB-9231-409A-91AD-2FC7840AB955}" type="presParOf" srcId="{129E71A6-0122-E54D-AB66-F76C927ADED5}" destId="{8F5F83E1-0F95-1744-8323-D4ED89A0DB68}" srcOrd="0" destOrd="0" presId="urn:microsoft.com/office/officeart/2005/8/layout/vList5"/>
    <dgm:cxn modelId="{17CD5FF9-D60D-4691-A2FE-165E3E226FDE}" type="presParOf" srcId="{4C8A4A26-8B9D-7742-9250-8C70F2D11350}" destId="{A515DBCA-C023-2244-BF1E-A1040140C430}" srcOrd="1" destOrd="0" presId="urn:microsoft.com/office/officeart/2005/8/layout/vList5"/>
    <dgm:cxn modelId="{08D5B817-6B45-46D3-8311-AA4BB9154632}" type="presParOf" srcId="{4C8A4A26-8B9D-7742-9250-8C70F2D11350}" destId="{DAADA0A9-F26D-E141-8C98-0EF18B56404B}" srcOrd="2" destOrd="0" presId="urn:microsoft.com/office/officeart/2005/8/layout/vList5"/>
    <dgm:cxn modelId="{4BDDDF2D-CD05-428B-B66F-866594B3F395}" type="presParOf" srcId="{DAADA0A9-F26D-E141-8C98-0EF18B56404B}" destId="{3AF63891-6E9A-AF47-B24A-6F1FCD0B6BFE}" srcOrd="0" destOrd="0" presId="urn:microsoft.com/office/officeart/2005/8/layout/vList5"/>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7E6869A-9E72-5D49-BB39-7D0A963E87C1}">
      <dsp:nvSpPr>
        <dsp:cNvPr id="0" name=""/>
        <dsp:cNvSpPr/>
      </dsp:nvSpPr>
      <dsp:spPr>
        <a:xfrm>
          <a:off x="1487424" y="1265"/>
          <a:ext cx="1673352" cy="8349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Content Management System</a:t>
          </a:r>
          <a:endParaRPr lang="en-US" sz="1600" kern="1200" dirty="0"/>
        </a:p>
      </dsp:txBody>
      <dsp:txXfrm>
        <a:off x="1487424" y="1265"/>
        <a:ext cx="1673352" cy="834925"/>
      </dsp:txXfrm>
    </dsp:sp>
    <dsp:sp modelId="{168A7F4A-D29B-A94B-9FED-AA53CFBFDF7A}">
      <dsp:nvSpPr>
        <dsp:cNvPr id="0" name=""/>
        <dsp:cNvSpPr/>
      </dsp:nvSpPr>
      <dsp:spPr>
        <a:xfrm>
          <a:off x="1487424" y="877937"/>
          <a:ext cx="1673352" cy="8349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Data Adapters</a:t>
          </a:r>
          <a:endParaRPr lang="en-US" sz="1600" kern="1200" dirty="0"/>
        </a:p>
      </dsp:txBody>
      <dsp:txXfrm>
        <a:off x="1487424" y="877937"/>
        <a:ext cx="1673352" cy="834925"/>
      </dsp:txXfrm>
    </dsp:sp>
    <dsp:sp modelId="{ECCB3419-706B-BB49-9000-08C9B2AB234A}">
      <dsp:nvSpPr>
        <dsp:cNvPr id="0" name=""/>
        <dsp:cNvSpPr/>
      </dsp:nvSpPr>
      <dsp:spPr>
        <a:xfrm>
          <a:off x="1487424" y="1754609"/>
          <a:ext cx="1673352" cy="8349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Web Server</a:t>
          </a:r>
          <a:endParaRPr lang="en-US" sz="1600" kern="1200" dirty="0"/>
        </a:p>
      </dsp:txBody>
      <dsp:txXfrm>
        <a:off x="1487424" y="1754609"/>
        <a:ext cx="1673352" cy="83492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5F83E1-0F95-1744-8323-D4ED89A0DB68}">
      <dsp:nvSpPr>
        <dsp:cNvPr id="0" name=""/>
        <dsp:cNvSpPr/>
      </dsp:nvSpPr>
      <dsp:spPr>
        <a:xfrm>
          <a:off x="1121663" y="26"/>
          <a:ext cx="1261872" cy="106553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MDWS</a:t>
          </a:r>
          <a:endParaRPr lang="en-US" sz="2600" kern="1200" dirty="0"/>
        </a:p>
      </dsp:txBody>
      <dsp:txXfrm>
        <a:off x="1121663" y="26"/>
        <a:ext cx="1261872" cy="1065534"/>
      </dsp:txXfrm>
    </dsp:sp>
    <dsp:sp modelId="{3AF63891-6E9A-AF47-B24A-6F1FCD0B6BFE}">
      <dsp:nvSpPr>
        <dsp:cNvPr id="0" name=""/>
        <dsp:cNvSpPr/>
      </dsp:nvSpPr>
      <dsp:spPr>
        <a:xfrm>
          <a:off x="1121663" y="1118838"/>
          <a:ext cx="1261872" cy="106553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VistA Data</a:t>
          </a:r>
          <a:endParaRPr lang="en-US" sz="2600" kern="1200" dirty="0"/>
        </a:p>
      </dsp:txBody>
      <dsp:txXfrm>
        <a:off x="1121663" y="1118838"/>
        <a:ext cx="1261872" cy="10655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71A55-C96C-48DC-B126-C3A4B2B71B39}" type="datetimeFigureOut">
              <a:rPr lang="en-US" smtClean="0"/>
              <a:pPr/>
              <a:t>3/23/2014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26DE30-50BB-4FB8-9C9B-F4625D73A9D7}" type="slidenum">
              <a:rPr lang="en-US" smtClean="0"/>
              <a:pPr/>
              <a:t>‹#›</a:t>
            </a:fld>
            <a:endParaRPr lang="en-US"/>
          </a:p>
        </p:txBody>
      </p:sp>
    </p:spTree>
    <p:extLst>
      <p:ext uri="{BB962C8B-B14F-4D97-AF65-F5344CB8AC3E}">
        <p14:creationId xmlns="" xmlns:p14="http://schemas.microsoft.com/office/powerpoint/2010/main" val="1549955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26DE30-50BB-4FB8-9C9B-F4625D73A9D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28</a:t>
            </a:fld>
            <a:endParaRPr lang="en-US"/>
          </a:p>
        </p:txBody>
      </p:sp>
    </p:spTree>
    <p:extLst>
      <p:ext uri="{BB962C8B-B14F-4D97-AF65-F5344CB8AC3E}">
        <p14:creationId xmlns="" xmlns:p14="http://schemas.microsoft.com/office/powerpoint/2010/main" val="3532856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E589C24-6AE5-43AD-9BE9-7C06214E2832}"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E589C24-6AE5-43AD-9BE9-7C06214E2832}"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36</a:t>
            </a:fld>
            <a:endParaRPr lang="en-US"/>
          </a:p>
        </p:txBody>
      </p:sp>
    </p:spTree>
    <p:extLst>
      <p:ext uri="{BB962C8B-B14F-4D97-AF65-F5344CB8AC3E}">
        <p14:creationId xmlns="" xmlns:p14="http://schemas.microsoft.com/office/powerpoint/2010/main" val="996364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26DE30-50BB-4FB8-9C9B-F4625D73A9D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81B673-E14A-4ADD-90D1-9797FC1CDB32}" type="datetimeFigureOut">
              <a:rPr lang="en-US" smtClean="0"/>
              <a:pPr/>
              <a:t>3/23/2014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D1DBF-24E5-4982-B07D-BC7043E0040B}" type="slidenum">
              <a:rPr lang="en-US" smtClean="0"/>
              <a:pPr/>
              <a:t>‹#›</a:t>
            </a:fld>
            <a:endParaRPr lang="en-US"/>
          </a:p>
        </p:txBody>
      </p:sp>
      <p:pic>
        <p:nvPicPr>
          <p:cNvPr id="7" name="Picture 8" descr="RAPTOR MDWS logo 12-11.jpg"/>
          <p:cNvPicPr>
            <a:picLocks noChangeAspect="1"/>
          </p:cNvPicPr>
          <p:nvPr userDrawn="1"/>
        </p:nvPicPr>
        <p:blipFill>
          <a:blip r:embed="rId2" cstate="print"/>
          <a:srcRect l="12862" t="9347" r="19928" b="47466"/>
          <a:stretch>
            <a:fillRect/>
          </a:stretch>
        </p:blipFill>
        <p:spPr bwMode="auto">
          <a:xfrm>
            <a:off x="6248400" y="381000"/>
            <a:ext cx="2133600" cy="990600"/>
          </a:xfrm>
          <a:prstGeom prst="rect">
            <a:avLst/>
          </a:prstGeom>
          <a:noFill/>
          <a:ln w="9525">
            <a:noFill/>
            <a:miter lim="800000"/>
            <a:headEnd/>
            <a:tailEnd/>
          </a:ln>
        </p:spPr>
      </p:pic>
      <p:pic>
        <p:nvPicPr>
          <p:cNvPr id="8" name="Picture 7" descr="SAN Logo.png"/>
          <p:cNvPicPr>
            <a:picLocks noChangeAspect="1"/>
          </p:cNvPicPr>
          <p:nvPr userDrawn="1"/>
        </p:nvPicPr>
        <p:blipFill>
          <a:blip r:embed="rId3" cstate="print"/>
          <a:stretch>
            <a:fillRect/>
          </a:stretch>
        </p:blipFill>
        <p:spPr>
          <a:xfrm>
            <a:off x="304800" y="228600"/>
            <a:ext cx="3664901" cy="1295400"/>
          </a:xfrm>
          <a:prstGeom prst="rect">
            <a:avLst/>
          </a:prstGeom>
        </p:spPr>
      </p:pic>
    </p:spTree>
    <p:extLst>
      <p:ext uri="{BB962C8B-B14F-4D97-AF65-F5344CB8AC3E}">
        <p14:creationId xmlns="" xmlns:p14="http://schemas.microsoft.com/office/powerpoint/2010/main" val="322496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1B673-E14A-4ADD-90D1-9797FC1CDB32}" type="datetimeFigureOut">
              <a:rPr lang="en-US" smtClean="0"/>
              <a:pPr/>
              <a:t>3/23/2014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1316376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1B673-E14A-4ADD-90D1-9797FC1CDB32}" type="datetimeFigureOut">
              <a:rPr lang="en-US" smtClean="0"/>
              <a:pPr/>
              <a:t>3/23/2014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13760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1B673-E14A-4ADD-90D1-9797FC1CDB32}" type="datetimeFigureOut">
              <a:rPr lang="en-US" smtClean="0"/>
              <a:pPr/>
              <a:t>3/23/2014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D1DBF-24E5-4982-B07D-BC7043E0040B}" type="slidenum">
              <a:rPr lang="en-US" smtClean="0"/>
              <a:pPr/>
              <a:t>‹#›</a:t>
            </a:fld>
            <a:endParaRPr lang="en-US"/>
          </a:p>
        </p:txBody>
      </p:sp>
      <p:pic>
        <p:nvPicPr>
          <p:cNvPr id="7" name="Picture 6" descr="SAN Logo.png"/>
          <p:cNvPicPr>
            <a:picLocks noChangeAspect="1"/>
          </p:cNvPicPr>
          <p:nvPr userDrawn="1"/>
        </p:nvPicPr>
        <p:blipFill>
          <a:blip r:embed="rId2" cstate="print"/>
          <a:stretch>
            <a:fillRect/>
          </a:stretch>
        </p:blipFill>
        <p:spPr>
          <a:xfrm>
            <a:off x="0" y="5942253"/>
            <a:ext cx="2590800" cy="915747"/>
          </a:xfrm>
          <a:prstGeom prst="rect">
            <a:avLst/>
          </a:prstGeom>
        </p:spPr>
      </p:pic>
      <p:pic>
        <p:nvPicPr>
          <p:cNvPr id="8" name="Picture 8" descr="RAPTOR MDWS logo 12-11.jpg"/>
          <p:cNvPicPr>
            <a:picLocks noChangeAspect="1"/>
          </p:cNvPicPr>
          <p:nvPr userDrawn="1"/>
        </p:nvPicPr>
        <p:blipFill>
          <a:blip r:embed="rId3" cstate="print"/>
          <a:srcRect r="3125" b="37500"/>
          <a:stretch>
            <a:fillRect/>
          </a:stretch>
        </p:blipFill>
        <p:spPr bwMode="auto">
          <a:xfrm>
            <a:off x="7086600" y="5898920"/>
            <a:ext cx="2057400" cy="959079"/>
          </a:xfrm>
          <a:prstGeom prst="rect">
            <a:avLst/>
          </a:prstGeom>
          <a:noFill/>
          <a:ln w="9525">
            <a:noFill/>
            <a:miter lim="800000"/>
            <a:headEnd/>
            <a:tailEnd/>
          </a:ln>
        </p:spPr>
      </p:pic>
      <p:cxnSp>
        <p:nvCxnSpPr>
          <p:cNvPr id="9" name="Straight Connector 8"/>
          <p:cNvCxnSpPr/>
          <p:nvPr userDrawn="1"/>
        </p:nvCxnSpPr>
        <p:spPr>
          <a:xfrm>
            <a:off x="457200" y="1524000"/>
            <a:ext cx="838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0955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81B673-E14A-4ADD-90D1-9797FC1CDB32}" type="datetimeFigureOut">
              <a:rPr lang="en-US" smtClean="0"/>
              <a:pPr/>
              <a:t>3/23/2014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206323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81B673-E14A-4ADD-90D1-9797FC1CDB32}" type="datetimeFigureOut">
              <a:rPr lang="en-US" smtClean="0"/>
              <a:pPr/>
              <a:t>3/23/2014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D1DBF-24E5-4982-B07D-BC7043E0040B}" type="slidenum">
              <a:rPr lang="en-US" smtClean="0"/>
              <a:pPr/>
              <a:t>‹#›</a:t>
            </a:fld>
            <a:endParaRPr lang="en-US"/>
          </a:p>
        </p:txBody>
      </p:sp>
      <p:cxnSp>
        <p:nvCxnSpPr>
          <p:cNvPr id="8" name="Straight Connector 7"/>
          <p:cNvCxnSpPr/>
          <p:nvPr userDrawn="1"/>
        </p:nvCxnSpPr>
        <p:spPr>
          <a:xfrm>
            <a:off x="457200" y="1524000"/>
            <a:ext cx="838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535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81B673-E14A-4ADD-90D1-9797FC1CDB32}" type="datetimeFigureOut">
              <a:rPr lang="en-US" smtClean="0"/>
              <a:pPr/>
              <a:t>3/23/2014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31678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81B673-E14A-4ADD-90D1-9797FC1CDB32}" type="datetimeFigureOut">
              <a:rPr lang="en-US" smtClean="0"/>
              <a:pPr/>
              <a:t>3/23/2014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141787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1B673-E14A-4ADD-90D1-9797FC1CDB32}" type="datetimeFigureOut">
              <a:rPr lang="en-US" smtClean="0"/>
              <a:pPr/>
              <a:t>3/23/2014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29559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81B673-E14A-4ADD-90D1-9797FC1CDB32}" type="datetimeFigureOut">
              <a:rPr lang="en-US" smtClean="0"/>
              <a:pPr/>
              <a:t>3/23/2014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1796479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81B673-E14A-4ADD-90D1-9797FC1CDB32}" type="datetimeFigureOut">
              <a:rPr lang="en-US" smtClean="0"/>
              <a:pPr/>
              <a:t>3/23/2014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48990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1B673-E14A-4ADD-90D1-9797FC1CDB32}" type="datetimeFigureOut">
              <a:rPr lang="en-US" smtClean="0"/>
              <a:pPr/>
              <a:t>3/23/2014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D1DBF-24E5-4982-B07D-BC7043E0040B}" type="slidenum">
              <a:rPr lang="en-US" smtClean="0"/>
              <a:pPr/>
              <a:t>‹#›</a:t>
            </a:fld>
            <a:endParaRPr lang="en-US"/>
          </a:p>
        </p:txBody>
      </p:sp>
    </p:spTree>
    <p:extLst>
      <p:ext uri="{BB962C8B-B14F-4D97-AF65-F5344CB8AC3E}">
        <p14:creationId xmlns="" xmlns:p14="http://schemas.microsoft.com/office/powerpoint/2010/main" val="474757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136775"/>
          </a:xfrm>
        </p:spPr>
        <p:txBody>
          <a:bodyPr>
            <a:normAutofit fontScale="90000"/>
          </a:bodyPr>
          <a:lstStyle/>
          <a:p>
            <a:r>
              <a:rPr lang="en-US" b="1" dirty="0" smtClean="0"/>
              <a:t>Radiology Protocol Tool  &amp; Reporter (RAPTOR)  Milestone #2 Review</a:t>
            </a:r>
            <a:br>
              <a:rPr lang="en-US" b="1" dirty="0" smtClean="0"/>
            </a:br>
            <a:r>
              <a:rPr lang="en-US" b="1" dirty="0" smtClean="0"/>
              <a:t> </a:t>
            </a:r>
            <a:endParaRPr lang="en-US" b="1" dirty="0"/>
          </a:p>
        </p:txBody>
      </p:sp>
      <p:sp>
        <p:nvSpPr>
          <p:cNvPr id="3" name="Subtitle 2"/>
          <p:cNvSpPr>
            <a:spLocks noGrp="1"/>
          </p:cNvSpPr>
          <p:nvPr>
            <p:ph type="subTitle" idx="1"/>
          </p:nvPr>
        </p:nvSpPr>
        <p:spPr>
          <a:xfrm>
            <a:off x="1447800" y="4572000"/>
            <a:ext cx="6400800" cy="1752600"/>
          </a:xfrm>
        </p:spPr>
        <p:txBody>
          <a:bodyPr>
            <a:normAutofit/>
          </a:bodyPr>
          <a:lstStyle/>
          <a:p>
            <a:r>
              <a:rPr lang="en-US" dirty="0" smtClean="0"/>
              <a:t>SAN Business Consultants</a:t>
            </a:r>
          </a:p>
          <a:p>
            <a:r>
              <a:rPr lang="en-US" dirty="0" smtClean="0"/>
              <a:t>March 23, 2014</a:t>
            </a:r>
          </a:p>
        </p:txBody>
      </p:sp>
    </p:spTree>
    <p:extLst>
      <p:ext uri="{BB962C8B-B14F-4D97-AF65-F5344CB8AC3E}">
        <p14:creationId xmlns="" xmlns:p14="http://schemas.microsoft.com/office/powerpoint/2010/main" val="4119189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#2 Documents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 Functions</a:t>
            </a:r>
          </a:p>
          <a:p>
            <a:r>
              <a:rPr lang="en-US" dirty="0" smtClean="0"/>
              <a:t>Coding Standards</a:t>
            </a:r>
          </a:p>
          <a:p>
            <a:r>
              <a:rPr lang="en-US" dirty="0" smtClean="0"/>
              <a:t>User Management Tech Guide</a:t>
            </a:r>
          </a:p>
          <a:p>
            <a:r>
              <a:rPr lang="en-US" dirty="0" smtClean="0"/>
              <a:t>Protocol Library</a:t>
            </a:r>
          </a:p>
          <a:p>
            <a:r>
              <a:rPr lang="en-US" dirty="0" smtClean="0"/>
              <a:t>Charts</a:t>
            </a:r>
          </a:p>
          <a:p>
            <a:r>
              <a:rPr lang="en-US" dirty="0" smtClean="0"/>
              <a:t>Hardware Configuration</a:t>
            </a:r>
          </a:p>
          <a:p>
            <a:r>
              <a:rPr lang="en-US" dirty="0" smtClean="0"/>
              <a:t>RAPTOR-VIX Interface </a:t>
            </a:r>
          </a:p>
          <a:p>
            <a:r>
              <a:rPr lang="en-US" dirty="0" smtClean="0"/>
              <a:t>UAT Plan</a:t>
            </a:r>
          </a:p>
          <a:p>
            <a:r>
              <a:rPr lang="en-US" dirty="0" smtClean="0"/>
              <a:t>UAT Cases</a:t>
            </a:r>
          </a:p>
          <a:p>
            <a:r>
              <a:rPr lang="en-US" dirty="0" smtClean="0"/>
              <a:t>PM Plan, v. 1.4</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Scheduled Milestones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1" dirty="0" smtClean="0">
                <a:solidFill>
                  <a:schemeClr val="accent3">
                    <a:lumMod val="50000"/>
                  </a:schemeClr>
                </a:solidFill>
              </a:rPr>
              <a:t>December 2013 – Theme and Worklist</a:t>
            </a:r>
          </a:p>
          <a:p>
            <a:pPr lvl="0"/>
            <a:r>
              <a:rPr lang="en-US" dirty="0" smtClean="0"/>
              <a:t>March 2014 – Templates, RAPTOR connected to database</a:t>
            </a:r>
          </a:p>
          <a:p>
            <a:pPr lvl="0"/>
            <a:r>
              <a:rPr lang="en-US" dirty="0" smtClean="0"/>
              <a:t>June 2014 – Additional screen &amp; refinements from user feedback</a:t>
            </a:r>
          </a:p>
          <a:p>
            <a:pPr lvl="0"/>
            <a:r>
              <a:rPr lang="en-US" dirty="0" smtClean="0"/>
              <a:t>September 2014 – Site ready for staging</a:t>
            </a:r>
          </a:p>
          <a:p>
            <a:pPr lvl="0"/>
            <a:r>
              <a:rPr lang="en-US" dirty="0" smtClean="0"/>
              <a:t>November 2014 – Final UAT</a:t>
            </a:r>
          </a:p>
          <a:p>
            <a:pPr lvl="0"/>
            <a:r>
              <a:rPr lang="en-US" dirty="0" smtClean="0"/>
              <a:t>December 2014 – Deployment &amp; Assess next steps</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#1: Innovation Sandbox data quality</a:t>
            </a:r>
            <a:endParaRPr lang="en-US" dirty="0"/>
          </a:p>
        </p:txBody>
      </p:sp>
      <p:sp>
        <p:nvSpPr>
          <p:cNvPr id="3" name="Content Placeholder 2"/>
          <p:cNvSpPr>
            <a:spLocks noGrp="1"/>
          </p:cNvSpPr>
          <p:nvPr>
            <p:ph idx="1"/>
          </p:nvPr>
        </p:nvSpPr>
        <p:spPr/>
        <p:txBody>
          <a:bodyPr>
            <a:normAutofit/>
          </a:bodyPr>
          <a:lstStyle/>
          <a:p>
            <a:r>
              <a:rPr lang="en-US" dirty="0" smtClean="0"/>
              <a:t>Date Initially Logged: October 14, 2013</a:t>
            </a:r>
          </a:p>
          <a:p>
            <a:r>
              <a:rPr lang="en-US" dirty="0" smtClean="0"/>
              <a:t>Type: Project functionality</a:t>
            </a:r>
          </a:p>
          <a:p>
            <a:r>
              <a:rPr lang="en-US" dirty="0" smtClean="0"/>
              <a:t>Issue: The data in the sandbox is non-optimal </a:t>
            </a:r>
          </a:p>
          <a:p>
            <a:r>
              <a:rPr lang="en-US" dirty="0" smtClean="0"/>
              <a:t>Mitigation: SAN has spent much resources creating and populating advanced imaging test data and installed the data loader into the sandbox.  Image data will also have to loaded. </a:t>
            </a:r>
          </a:p>
          <a:p>
            <a:r>
              <a:rPr lang="en-US" dirty="0" smtClean="0"/>
              <a:t>High impact to UAT and development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Risk #2: Timely feedback</a:t>
            </a:r>
            <a:endParaRPr lang="en-US" dirty="0"/>
          </a:p>
        </p:txBody>
      </p:sp>
      <p:sp>
        <p:nvSpPr>
          <p:cNvPr id="3" name="Content Placeholder 2"/>
          <p:cNvSpPr>
            <a:spLocks noGrp="1"/>
          </p:cNvSpPr>
          <p:nvPr>
            <p:ph idx="1"/>
          </p:nvPr>
        </p:nvSpPr>
        <p:spPr>
          <a:xfrm>
            <a:off x="533400" y="1676400"/>
            <a:ext cx="8229600" cy="4221163"/>
          </a:xfrm>
        </p:spPr>
        <p:txBody>
          <a:bodyPr>
            <a:noAutofit/>
          </a:bodyPr>
          <a:lstStyle/>
          <a:p>
            <a:r>
              <a:rPr lang="en-US" sz="2400" dirty="0" smtClean="0"/>
              <a:t>Date Initially Logged: October 14, 2013</a:t>
            </a:r>
          </a:p>
          <a:p>
            <a:r>
              <a:rPr lang="en-US" sz="2400" dirty="0" smtClean="0"/>
              <a:t>Type: Project functionality &amp; architecture</a:t>
            </a:r>
          </a:p>
          <a:p>
            <a:r>
              <a:rPr lang="en-US" sz="2400" dirty="0" smtClean="0"/>
              <a:t>Issue:  Gaining timely functional feedback on project deliverables may be a challenge due to clinical priorities.  Gaining timely technical feedback is critical for architecture.</a:t>
            </a:r>
          </a:p>
          <a:p>
            <a:r>
              <a:rPr lang="en-US" sz="2400" dirty="0" smtClean="0"/>
              <a:t>Mitigation: Assist and support Innovator with flexible after hours meetings, timely deliverables. The project team will collaborate with additional stakeholders. </a:t>
            </a:r>
            <a:r>
              <a:rPr lang="en-US" sz="2400" b="1" dirty="0" smtClean="0"/>
              <a:t>Lack of administrative support has resulted in outstanding action items not being addressed by users.</a:t>
            </a:r>
            <a:endParaRPr lang="en-US" sz="2400" dirty="0" smtClean="0"/>
          </a:p>
          <a:p>
            <a:r>
              <a:rPr lang="en-US" sz="2400" dirty="0" smtClean="0"/>
              <a:t>Impact: Medium to development and UAT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Risk #3: MS OS and database</a:t>
            </a:r>
            <a:endParaRPr lang="en-US" dirty="0"/>
          </a:p>
        </p:txBody>
      </p:sp>
      <p:sp>
        <p:nvSpPr>
          <p:cNvPr id="3" name="Content Placeholder 2"/>
          <p:cNvSpPr>
            <a:spLocks noGrp="1"/>
          </p:cNvSpPr>
          <p:nvPr>
            <p:ph idx="1"/>
          </p:nvPr>
        </p:nvSpPr>
        <p:spPr>
          <a:xfrm>
            <a:off x="228600" y="1600200"/>
            <a:ext cx="8686800" cy="4525963"/>
          </a:xfrm>
        </p:spPr>
        <p:txBody>
          <a:bodyPr>
            <a:normAutofit fontScale="85000" lnSpcReduction="10000"/>
          </a:bodyPr>
          <a:lstStyle/>
          <a:p>
            <a:r>
              <a:rPr lang="en-US" dirty="0" smtClean="0"/>
              <a:t>Date Initially Logged: October 14, 2013</a:t>
            </a:r>
          </a:p>
          <a:p>
            <a:r>
              <a:rPr lang="en-US" dirty="0" smtClean="0"/>
              <a:t>Type: Project technology</a:t>
            </a:r>
          </a:p>
          <a:p>
            <a:r>
              <a:rPr lang="en-US" dirty="0" smtClean="0"/>
              <a:t>Issue:  The PWS specifies Microsoft OS and database (MS SQL Server 2008). The development team recommends change to PWS to use an updated OS such as the open source LAMP stack instead.</a:t>
            </a:r>
          </a:p>
          <a:p>
            <a:r>
              <a:rPr lang="en-US" dirty="0" smtClean="0"/>
              <a:t>Mitigation: After discussions with all stakeholders, SAN agreed to implement MS SQL Server 2008 in SDC servers. Confirm version of VA workstation browser is IE9 and is running on Windows 7.</a:t>
            </a:r>
          </a:p>
          <a:p>
            <a:r>
              <a:rPr lang="en-US" dirty="0" smtClean="0"/>
              <a:t>Impact: High to architecture regarding technical platform</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#4: DICOM Image Viewer &amp; Integration Design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Date Initially Logged: October 14, 2013</a:t>
            </a:r>
          </a:p>
          <a:p>
            <a:r>
              <a:rPr lang="en-US" dirty="0" smtClean="0"/>
              <a:t>Type: Project technology</a:t>
            </a:r>
          </a:p>
          <a:p>
            <a:r>
              <a:rPr lang="en-US" dirty="0" smtClean="0"/>
              <a:t>Issue:    No obvious choice between commercial and open source DICOM image viewer is currently available</a:t>
            </a:r>
          </a:p>
          <a:p>
            <a:r>
              <a:rPr lang="en-US" dirty="0" smtClean="0"/>
              <a:t>Mitigation:   SAN evaluated multiple options during design and determined HTML5 viewer and VistA Imaging </a:t>
            </a:r>
            <a:r>
              <a:rPr lang="en-US" dirty="0" err="1" smtClean="0"/>
              <a:t>eXchange</a:t>
            </a:r>
            <a:r>
              <a:rPr lang="en-US" dirty="0" smtClean="0"/>
              <a:t> (VIX) most beneficial route to an integrated solution </a:t>
            </a:r>
          </a:p>
          <a:p>
            <a:r>
              <a:rPr lang="en-US" dirty="0" smtClean="0"/>
              <a:t>Impact: Mid to architecture &amp; schedule</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Risk #5:  Data Storage</a:t>
            </a:r>
            <a:endParaRPr lang="en-US" dirty="0"/>
          </a:p>
        </p:txBody>
      </p:sp>
      <p:sp>
        <p:nvSpPr>
          <p:cNvPr id="3" name="Content Placeholder 2"/>
          <p:cNvSpPr>
            <a:spLocks noGrp="1"/>
          </p:cNvSpPr>
          <p:nvPr>
            <p:ph idx="1"/>
          </p:nvPr>
        </p:nvSpPr>
        <p:spPr/>
        <p:txBody>
          <a:bodyPr>
            <a:normAutofit/>
          </a:bodyPr>
          <a:lstStyle/>
          <a:p>
            <a:r>
              <a:rPr lang="en-US" dirty="0" smtClean="0"/>
              <a:t>Date Initially Logged: October 14, 2013</a:t>
            </a:r>
          </a:p>
          <a:p>
            <a:r>
              <a:rPr lang="en-US" dirty="0" smtClean="0"/>
              <a:t>Type: Architecture</a:t>
            </a:r>
          </a:p>
          <a:p>
            <a:r>
              <a:rPr lang="en-US" dirty="0" smtClean="0"/>
              <a:t>Issue:    Project would benefit from storing updates back into VistA</a:t>
            </a:r>
          </a:p>
          <a:p>
            <a:r>
              <a:rPr lang="en-US" dirty="0" smtClean="0"/>
              <a:t>Mitigation:   SAN is developing local storage solution. VistA write back enhancement requested</a:t>
            </a:r>
          </a:p>
          <a:p>
            <a:r>
              <a:rPr lang="en-US" dirty="0" smtClean="0"/>
              <a:t>High Impact for Class I requirements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Risk #6:  Radiation Dose Reporting</a:t>
            </a:r>
            <a:endParaRPr lang="en-US" dirty="0"/>
          </a:p>
        </p:txBody>
      </p:sp>
      <p:sp>
        <p:nvSpPr>
          <p:cNvPr id="3" name="Content Placeholder 2"/>
          <p:cNvSpPr>
            <a:spLocks noGrp="1"/>
          </p:cNvSpPr>
          <p:nvPr>
            <p:ph idx="1"/>
          </p:nvPr>
        </p:nvSpPr>
        <p:spPr/>
        <p:txBody>
          <a:bodyPr>
            <a:normAutofit lnSpcReduction="10000"/>
          </a:bodyPr>
          <a:lstStyle/>
          <a:p>
            <a:r>
              <a:rPr lang="en-US" dirty="0" smtClean="0"/>
              <a:t>Type: Project technology</a:t>
            </a:r>
          </a:p>
          <a:p>
            <a:r>
              <a:rPr lang="en-US" dirty="0" smtClean="0"/>
              <a:t>Date Initially Logged: October 14, 2013</a:t>
            </a:r>
          </a:p>
          <a:p>
            <a:r>
              <a:rPr lang="en-US" dirty="0" smtClean="0"/>
              <a:t>Issue:    Capturing radiation dosage directly from modality is preferred but may be impacted by lack of connectivity or API</a:t>
            </a:r>
          </a:p>
          <a:p>
            <a:r>
              <a:rPr lang="en-US" dirty="0" smtClean="0"/>
              <a:t>Mitigation:   Provide alternate data entry mechanisms for radiation dosage. Proposed long term solution as enhancement.</a:t>
            </a:r>
          </a:p>
          <a:p>
            <a:r>
              <a:rPr lang="en-US" dirty="0" smtClean="0"/>
              <a:t>Impact: High to architecture and UAT</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#7:  Contraindication Maintenance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Date Initially Logged: October 14, 2013</a:t>
            </a:r>
          </a:p>
          <a:p>
            <a:r>
              <a:rPr lang="en-US" dirty="0" smtClean="0"/>
              <a:t>Type: Application Maintenance</a:t>
            </a:r>
          </a:p>
          <a:p>
            <a:r>
              <a:rPr lang="en-US" dirty="0" smtClean="0"/>
              <a:t>Issue:    Contraindication factors evolve as knowledge, tools, and medications change; contraindication rules may become out of date if not maintained</a:t>
            </a:r>
          </a:p>
          <a:p>
            <a:r>
              <a:rPr lang="en-US" dirty="0" smtClean="0"/>
              <a:t>Mitigation: Train site administrators on contraindication maintenance</a:t>
            </a:r>
          </a:p>
          <a:p>
            <a:r>
              <a:rPr lang="en-US" dirty="0" smtClean="0"/>
              <a:t>Impact: Low</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#7:  Contraindication Maintenance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Date Initially Logged: October 14, 2013</a:t>
            </a:r>
          </a:p>
          <a:p>
            <a:r>
              <a:rPr lang="en-US" dirty="0" smtClean="0"/>
              <a:t>Type: Application Maintenance</a:t>
            </a:r>
          </a:p>
          <a:p>
            <a:r>
              <a:rPr lang="en-US" dirty="0" smtClean="0"/>
              <a:t>Issue:    Contraindication factors evolve as knowledge, tools, and medications change; contraindication rules may become out of date if not maintained</a:t>
            </a:r>
          </a:p>
          <a:p>
            <a:r>
              <a:rPr lang="en-US" dirty="0" smtClean="0"/>
              <a:t>Mitigation: Train site administrators on contraindication maintenance</a:t>
            </a:r>
          </a:p>
          <a:p>
            <a:r>
              <a:rPr lang="en-US" dirty="0" smtClean="0"/>
              <a:t>Impact: Low</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#2 Agenda</a:t>
            </a:r>
            <a:endParaRPr lang="en-US" dirty="0"/>
          </a:p>
        </p:txBody>
      </p:sp>
      <p:sp>
        <p:nvSpPr>
          <p:cNvPr id="3" name="Content Placeholder 2"/>
          <p:cNvSpPr>
            <a:spLocks noGrp="1"/>
          </p:cNvSpPr>
          <p:nvPr>
            <p:ph idx="1"/>
          </p:nvPr>
        </p:nvSpPr>
        <p:spPr/>
        <p:txBody>
          <a:bodyPr>
            <a:normAutofit/>
          </a:bodyPr>
          <a:lstStyle/>
          <a:p>
            <a:r>
              <a:rPr lang="en-US" dirty="0" smtClean="0"/>
              <a:t>Overview – Definition and Approach</a:t>
            </a:r>
          </a:p>
          <a:p>
            <a:r>
              <a:rPr lang="en-US" dirty="0" smtClean="0"/>
              <a:t>Milestone #1 Review</a:t>
            </a:r>
          </a:p>
          <a:p>
            <a:r>
              <a:rPr lang="en-US" dirty="0" smtClean="0"/>
              <a:t>Changes in the Innovations Sandbox</a:t>
            </a:r>
          </a:p>
          <a:p>
            <a:r>
              <a:rPr lang="en-US" dirty="0" smtClean="0"/>
              <a:t>Series of SME meetings </a:t>
            </a:r>
          </a:p>
          <a:p>
            <a:r>
              <a:rPr lang="en-US" dirty="0" smtClean="0"/>
              <a:t>User Acceptance Testing prep</a:t>
            </a:r>
          </a:p>
          <a:p>
            <a:r>
              <a:rPr lang="en-US" dirty="0" smtClean="0"/>
              <a:t>Risk Log</a:t>
            </a:r>
          </a:p>
          <a:p>
            <a:r>
              <a:rPr lang="en-US" dirty="0" smtClean="0"/>
              <a:t>Questions &amp; Demo</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#8: Innovation Project Management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Date Initially Logged: November 7, 2013</a:t>
            </a:r>
          </a:p>
          <a:p>
            <a:r>
              <a:rPr lang="en-US" dirty="0" smtClean="0"/>
              <a:t>Type: Financial, Administrative, Management</a:t>
            </a:r>
          </a:p>
          <a:p>
            <a:r>
              <a:rPr lang="en-US" dirty="0" smtClean="0"/>
              <a:t>Issue: Throughout the project, there has been a lack of communications and leadership by VA Innovations Project Management in providing guidance, approving invoices, provide timely feedback and support, and responding to the project risks.  This has jeopardized the project. </a:t>
            </a:r>
          </a:p>
          <a:p>
            <a:r>
              <a:rPr lang="en-US" dirty="0" smtClean="0"/>
              <a:t>Mitigation: </a:t>
            </a:r>
            <a:r>
              <a:rPr lang="en-US" b="1" dirty="0" smtClean="0"/>
              <a:t>Involve contracting and senior management</a:t>
            </a:r>
            <a:endParaRPr lang="en-US" dirty="0" smtClean="0"/>
          </a:p>
          <a:p>
            <a:r>
              <a:rPr lang="en-US" dirty="0" smtClean="0"/>
              <a:t>Impact: HIGH</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#9: Production Support of VA Software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Date Initially Logged: December 28, 2013</a:t>
            </a:r>
          </a:p>
          <a:p>
            <a:r>
              <a:rPr lang="en-US" dirty="0" smtClean="0"/>
              <a:t>Type: Production</a:t>
            </a:r>
          </a:p>
          <a:p>
            <a:r>
              <a:rPr lang="en-US" dirty="0" smtClean="0"/>
              <a:t>Issue: Lack of production support and knowledge of MDWS, VIX and CVIX.  Closest MDWS and CVIX installations are reportedly thousands of miles away from Sacramento CA.    </a:t>
            </a:r>
          </a:p>
          <a:p>
            <a:r>
              <a:rPr lang="en-US" dirty="0" smtClean="0"/>
              <a:t>Mitigation: RAPTOR servers will have to have CVIX installed. SAN has been coordinating with VA on obtaining recent patches and installers to avoid code conflict and keep good configuration management.  </a:t>
            </a:r>
          </a:p>
          <a:p>
            <a:r>
              <a:rPr lang="en-US" dirty="0" smtClean="0"/>
              <a:t>Impact: </a:t>
            </a:r>
            <a:r>
              <a:rPr lang="en-US" b="1" dirty="0" smtClean="0"/>
              <a:t>High to schedule</a:t>
            </a:r>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#10: Loss of Palo Alto as a UAT site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Date Initially Logged: January 21, 2014</a:t>
            </a:r>
          </a:p>
          <a:p>
            <a:r>
              <a:rPr lang="en-US" dirty="0" smtClean="0"/>
              <a:t>Type: Production</a:t>
            </a:r>
          </a:p>
          <a:p>
            <a:r>
              <a:rPr lang="en-US" dirty="0" smtClean="0"/>
              <a:t>Issue: Palo Alto, CA (the largest UAT site), has dropped out of the project. Losing the largest site puts pressure on the entire project management staff to find an alternative.  The previous 4 months of meetings, action items, etc. has to be repeated to “get-up-to speed” alternative site(s).  The loss of the largest site has jeopardized the project.  The request for additional resources to “get-up-to speed” alternative site(s) was turned down and contracts sent a “no cost”mod.</a:t>
            </a:r>
          </a:p>
          <a:p>
            <a:r>
              <a:rPr lang="en-US" dirty="0" smtClean="0"/>
              <a:t>Mitigation: By turning down the request for additional funding, the VA has assumed all responsibility to get new site “up to speed”.</a:t>
            </a:r>
          </a:p>
          <a:p>
            <a:r>
              <a:rPr lang="en-US" dirty="0" smtClean="0"/>
              <a:t>Impact: Mid for UAT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Risk #11: Request for VistA Imaging Patch 138</a:t>
            </a:r>
            <a:endParaRPr lang="en-US" dirty="0"/>
          </a:p>
        </p:txBody>
      </p:sp>
      <p:sp>
        <p:nvSpPr>
          <p:cNvPr id="3" name="Content Placeholder 2"/>
          <p:cNvSpPr>
            <a:spLocks noGrp="1"/>
          </p:cNvSpPr>
          <p:nvPr>
            <p:ph idx="1"/>
          </p:nvPr>
        </p:nvSpPr>
        <p:spPr/>
        <p:txBody>
          <a:bodyPr>
            <a:normAutofit/>
          </a:bodyPr>
          <a:lstStyle/>
          <a:p>
            <a:r>
              <a:rPr lang="en-US" dirty="0" smtClean="0"/>
              <a:t>Date Initially Logged: March 11, 2014</a:t>
            </a:r>
          </a:p>
          <a:p>
            <a:r>
              <a:rPr lang="en-US" dirty="0" smtClean="0"/>
              <a:t>Type: Schedule</a:t>
            </a:r>
          </a:p>
          <a:p>
            <a:r>
              <a:rPr lang="en-US" dirty="0" smtClean="0"/>
              <a:t>Issue: Developers are not able to get VIX Patch 138 “in-flight” despite numerous stakeholder meetings and agreements</a:t>
            </a:r>
          </a:p>
          <a:p>
            <a:r>
              <a:rPr lang="en-US" dirty="0" smtClean="0"/>
              <a:t>Mitigation: SAN will continue to make  numerous requests for code &amp; installers</a:t>
            </a:r>
          </a:p>
          <a:p>
            <a:r>
              <a:rPr lang="en-US" dirty="0" smtClean="0"/>
              <a:t>Impact: Mid for UAT</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1026" name="Picture 2" descr="C:\Users\L4\AppData\Local\Microsoft\Windows\Temporary Internet Files\Content.IE5\9GL1AFXS\MC900441498[1].png"/>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43428" y="203461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54527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Hardware</a:t>
            </a:r>
            <a:endParaRPr lang="en-US" dirty="0"/>
          </a:p>
        </p:txBody>
      </p:sp>
      <p:sp>
        <p:nvSpPr>
          <p:cNvPr id="5" name="Content Placeholder 4"/>
          <p:cNvSpPr>
            <a:spLocks noGrp="1"/>
          </p:cNvSpPr>
          <p:nvPr>
            <p:ph idx="1"/>
          </p:nvPr>
        </p:nvSpPr>
        <p:spPr/>
        <p:txBody>
          <a:bodyPr>
            <a:normAutofit fontScale="62500" lnSpcReduction="20000"/>
          </a:bodyPr>
          <a:lstStyle/>
          <a:p>
            <a:r>
              <a:rPr lang="en-US" sz="2900" dirty="0" smtClean="0"/>
              <a:t>SAN provided HW specs for verification</a:t>
            </a:r>
          </a:p>
          <a:p>
            <a:r>
              <a:rPr lang="en-US" sz="2900" dirty="0" smtClean="0"/>
              <a:t>Open Issues Include</a:t>
            </a:r>
          </a:p>
          <a:p>
            <a:pPr lvl="1"/>
            <a:r>
              <a:rPr lang="en-US" sz="2900" dirty="0" smtClean="0"/>
              <a:t>1.    Confirm version of VA workstation browser is IE9 and is running on Windows 7</a:t>
            </a:r>
          </a:p>
          <a:p>
            <a:pPr lvl="1"/>
            <a:r>
              <a:rPr lang="en-US" sz="2900" dirty="0" smtClean="0"/>
              <a:t>2.    Schedule monthly touch point meetings between the RAPTOR Team and RO1 OIT PM</a:t>
            </a:r>
          </a:p>
          <a:p>
            <a:pPr lvl="1"/>
            <a:r>
              <a:rPr lang="en-US" sz="2900" dirty="0" smtClean="0"/>
              <a:t>3.    Jacqui to write up RO1 Data Center Requirements</a:t>
            </a:r>
          </a:p>
          <a:p>
            <a:pPr lvl="1"/>
            <a:r>
              <a:rPr lang="en-US" sz="2900" dirty="0" smtClean="0"/>
              <a:t>4.    Provide information requested by development team on data center procedures, backup, etc.</a:t>
            </a:r>
          </a:p>
          <a:p>
            <a:pPr lvl="1"/>
            <a:r>
              <a:rPr lang="en-US" sz="2900" dirty="0" smtClean="0"/>
              <a:t>5.    VA will support all of the Data Center installation.  SAN will not be admitted to the data center hence no travel to Sacramento is required.  How will communication be facilitated?</a:t>
            </a:r>
          </a:p>
          <a:p>
            <a:pPr lvl="1"/>
            <a:r>
              <a:rPr lang="en-US" sz="2900" dirty="0" smtClean="0"/>
              <a:t>6.   Does production support and knowledge include Imaging Architecture (VIX)?</a:t>
            </a:r>
          </a:p>
          <a:p>
            <a:pPr lvl="1"/>
            <a:r>
              <a:rPr lang="en-US" sz="2900" dirty="0" smtClean="0"/>
              <a:t>8. The PWS doesn’t mention switch.  Is the expectation that SAN should include this?</a:t>
            </a:r>
          </a:p>
          <a:p>
            <a:pPr lvl="1"/>
            <a:r>
              <a:rPr lang="en-US" sz="2900" dirty="0" smtClean="0"/>
              <a:t>9. Clarify PWS requirement -  are both fiber or Ethernet channels required?</a:t>
            </a:r>
          </a:p>
          <a:p>
            <a:pPr>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Architecture</a:t>
            </a:r>
            <a:endParaRPr lang="en-US" dirty="0"/>
          </a:p>
        </p:txBody>
      </p:sp>
      <p:sp>
        <p:nvSpPr>
          <p:cNvPr id="3" name="Content Placeholder 2"/>
          <p:cNvSpPr>
            <a:spLocks noGrp="1"/>
          </p:cNvSpPr>
          <p:nvPr>
            <p:ph idx="1"/>
          </p:nvPr>
        </p:nvSpPr>
        <p:spPr/>
        <p:txBody>
          <a:bodyPr/>
          <a:lstStyle/>
          <a:p>
            <a:endParaRPr lang="en-US" dirty="0"/>
          </a:p>
        </p:txBody>
      </p:sp>
      <p:pic>
        <p:nvPicPr>
          <p:cNvPr id="4" name="Picture 8" descr="RAPTOR MDWS logo 12-11.jpg"/>
          <p:cNvPicPr>
            <a:picLocks noChangeAspect="1"/>
          </p:cNvPicPr>
          <p:nvPr/>
        </p:nvPicPr>
        <p:blipFill>
          <a:blip r:embed="rId3" cstate="print"/>
          <a:srcRect r="3125" b="37500"/>
          <a:stretch>
            <a:fillRect/>
          </a:stretch>
        </p:blipFill>
        <p:spPr bwMode="auto">
          <a:xfrm>
            <a:off x="228600" y="1281167"/>
            <a:ext cx="3393014" cy="1341899"/>
          </a:xfrm>
          <a:prstGeom prst="rect">
            <a:avLst/>
          </a:prstGeom>
          <a:noFill/>
          <a:ln w="9525">
            <a:noFill/>
            <a:miter lim="800000"/>
            <a:headEnd/>
            <a:tailEnd/>
          </a:ln>
        </p:spPr>
      </p:pic>
      <p:graphicFrame>
        <p:nvGraphicFramePr>
          <p:cNvPr id="5" name="Diagram 4"/>
          <p:cNvGraphicFramePr/>
          <p:nvPr/>
        </p:nvGraphicFramePr>
        <p:xfrm>
          <a:off x="2590800" y="1905000"/>
          <a:ext cx="4648200" cy="2590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an 5"/>
          <p:cNvSpPr/>
          <p:nvPr/>
        </p:nvSpPr>
        <p:spPr>
          <a:xfrm>
            <a:off x="4809067" y="4978400"/>
            <a:ext cx="990600" cy="1313249"/>
          </a:xfrm>
          <a:prstGeom prst="can">
            <a:avLst/>
          </a:prstGeom>
          <a:ln/>
        </p:spPr>
        <p:style>
          <a:lnRef idx="0">
            <a:schemeClr val="accent1"/>
          </a:lnRef>
          <a:fillRef idx="3">
            <a:schemeClr val="accent1"/>
          </a:fillRef>
          <a:effectRef idx="3">
            <a:schemeClr val="accent1"/>
          </a:effectRef>
          <a:fontRef idx="minor">
            <a:schemeClr val="lt1"/>
          </a:fontRef>
        </p:style>
      </p:sp>
      <p:graphicFrame>
        <p:nvGraphicFramePr>
          <p:cNvPr id="7" name="Diagram 6"/>
          <p:cNvGraphicFramePr/>
          <p:nvPr/>
        </p:nvGraphicFramePr>
        <p:xfrm>
          <a:off x="838200" y="4191000"/>
          <a:ext cx="3505200" cy="21844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8" name="Curved Connector 7"/>
          <p:cNvCxnSpPr/>
          <p:nvPr/>
        </p:nvCxnSpPr>
        <p:spPr>
          <a:xfrm>
            <a:off x="3019778" y="1905000"/>
            <a:ext cx="1037869" cy="34873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102679" y="4191000"/>
            <a:ext cx="1037869" cy="333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872566" y="4524022"/>
            <a:ext cx="618067" cy="4826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92365" y="5486400"/>
            <a:ext cx="829733" cy="646331"/>
          </a:xfrm>
          <a:prstGeom prst="rect">
            <a:avLst/>
          </a:prstGeom>
          <a:noFill/>
        </p:spPr>
        <p:txBody>
          <a:bodyPr wrap="square" rtlCol="0">
            <a:spAutoFit/>
          </a:bodyPr>
          <a:lstStyle/>
          <a:p>
            <a:r>
              <a:rPr lang="en-US" dirty="0" smtClean="0">
                <a:solidFill>
                  <a:schemeClr val="bg1"/>
                </a:solidFill>
              </a:rPr>
              <a:t>Local DBMS</a:t>
            </a:r>
            <a:endParaRPr lang="en-US" dirty="0">
              <a:solidFill>
                <a:schemeClr val="bg1"/>
              </a:solidFill>
            </a:endParaRPr>
          </a:p>
        </p:txBody>
      </p:sp>
      <p:sp>
        <p:nvSpPr>
          <p:cNvPr id="12" name="TextBox 11"/>
          <p:cNvSpPr txBox="1"/>
          <p:nvPr/>
        </p:nvSpPr>
        <p:spPr>
          <a:xfrm>
            <a:off x="1066800" y="2438400"/>
            <a:ext cx="2743200" cy="1384995"/>
          </a:xfrm>
          <a:prstGeom prst="rect">
            <a:avLst/>
          </a:prstGeom>
          <a:noFill/>
        </p:spPr>
        <p:txBody>
          <a:bodyPr wrap="square" rtlCol="0">
            <a:spAutoFit/>
          </a:bodyPr>
          <a:lstStyle/>
          <a:p>
            <a:r>
              <a:rPr lang="en-US" sz="1400" dirty="0" smtClean="0"/>
              <a:t>RAPTOR users interact through an open source web based radiology dashboard that contain expert  decision support logic.  Through web services, the electronic health record  data is instantly available</a:t>
            </a:r>
            <a:r>
              <a:rPr lang="en-US" sz="1400" b="1" dirty="0" smtClean="0"/>
              <a:t>.</a:t>
            </a:r>
            <a:endParaRPr lang="en-US" sz="1400" b="1" dirty="0"/>
          </a:p>
        </p:txBody>
      </p:sp>
      <p:grpSp>
        <p:nvGrpSpPr>
          <p:cNvPr id="13" name="Group 12"/>
          <p:cNvGrpSpPr/>
          <p:nvPr/>
        </p:nvGrpSpPr>
        <p:grpSpPr>
          <a:xfrm>
            <a:off x="6629400" y="3962400"/>
            <a:ext cx="1261872" cy="1065534"/>
            <a:chOff x="1121663" y="26"/>
            <a:chExt cx="1261872" cy="1065534"/>
          </a:xfrm>
        </p:grpSpPr>
        <p:sp>
          <p:nvSpPr>
            <p:cNvPr id="14" name="Rounded Rectangle 13"/>
            <p:cNvSpPr/>
            <p:nvPr/>
          </p:nvSpPr>
          <p:spPr>
            <a:xfrm>
              <a:off x="1121663" y="26"/>
              <a:ext cx="1261872" cy="1065534"/>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173678" y="52041"/>
              <a:ext cx="1157842" cy="961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VIX</a:t>
              </a:r>
              <a:endParaRPr lang="en-US" sz="2200" kern="1200" dirty="0"/>
            </a:p>
          </p:txBody>
        </p:sp>
      </p:grpSp>
      <p:cxnSp>
        <p:nvCxnSpPr>
          <p:cNvPr id="16" name="Straight Arrow Connector 15"/>
          <p:cNvCxnSpPr/>
          <p:nvPr/>
        </p:nvCxnSpPr>
        <p:spPr>
          <a:xfrm flipH="1" flipV="1">
            <a:off x="5791200" y="4038600"/>
            <a:ext cx="9144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an 16"/>
          <p:cNvSpPr/>
          <p:nvPr/>
        </p:nvSpPr>
        <p:spPr>
          <a:xfrm>
            <a:off x="7010400" y="5029200"/>
            <a:ext cx="990600" cy="1313249"/>
          </a:xfrm>
          <a:prstGeom prst="can">
            <a:avLst/>
          </a:prstGeom>
          <a:ln/>
        </p:spPr>
        <p:style>
          <a:lnRef idx="0">
            <a:schemeClr val="accent1"/>
          </a:lnRef>
          <a:fillRef idx="3">
            <a:schemeClr val="accent1"/>
          </a:fillRef>
          <a:effectRef idx="3">
            <a:schemeClr val="accent1"/>
          </a:effectRef>
          <a:fontRef idx="minor">
            <a:schemeClr val="lt1"/>
          </a:fontRef>
        </p:style>
      </p:sp>
      <p:sp>
        <p:nvSpPr>
          <p:cNvPr id="18" name="TextBox 17"/>
          <p:cNvSpPr txBox="1"/>
          <p:nvPr/>
        </p:nvSpPr>
        <p:spPr>
          <a:xfrm>
            <a:off x="7010400" y="5486400"/>
            <a:ext cx="990600" cy="369332"/>
          </a:xfrm>
          <a:prstGeom prst="rect">
            <a:avLst/>
          </a:prstGeom>
          <a:noFill/>
        </p:spPr>
        <p:txBody>
          <a:bodyPr wrap="square" rtlCol="0">
            <a:spAutoFit/>
          </a:bodyPr>
          <a:lstStyle/>
          <a:p>
            <a:r>
              <a:rPr lang="en-US" dirty="0" smtClean="0">
                <a:solidFill>
                  <a:schemeClr val="bg1"/>
                </a:solidFill>
              </a:rPr>
              <a:t>Images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Architecture</a:t>
            </a:r>
            <a:endParaRPr lang="en-US" dirty="0"/>
          </a:p>
        </p:txBody>
      </p:sp>
      <p:pic>
        <p:nvPicPr>
          <p:cNvPr id="4" name="Content Placeholder 3"/>
          <p:cNvPicPr>
            <a:picLocks noGrp="1"/>
          </p:cNvPicPr>
          <p:nvPr>
            <p:ph idx="1"/>
          </p:nvPr>
        </p:nvPicPr>
        <p:blipFill>
          <a:blip r:embed="rId3" cstate="print"/>
          <a:srcRect/>
          <a:stretch>
            <a:fillRect/>
          </a:stretch>
        </p:blipFill>
        <p:spPr bwMode="auto">
          <a:xfrm>
            <a:off x="883920" y="1607661"/>
            <a:ext cx="7117080" cy="4412139"/>
          </a:xfrm>
          <a:prstGeom prst="rect">
            <a:avLst/>
          </a:prstGeom>
          <a:noFill/>
          <a:ln w="9525">
            <a:noFill/>
            <a:miter lim="800000"/>
            <a:headEnd/>
            <a:tailEnd/>
          </a:ln>
        </p:spPr>
      </p:pic>
      <p:sp>
        <p:nvSpPr>
          <p:cNvPr id="3" name="TextBox 2"/>
          <p:cNvSpPr txBox="1"/>
          <p:nvPr/>
        </p:nvSpPr>
        <p:spPr>
          <a:xfrm>
            <a:off x="457200" y="1569717"/>
            <a:ext cx="2514600" cy="369332"/>
          </a:xfrm>
          <a:prstGeom prst="rect">
            <a:avLst/>
          </a:prstGeom>
          <a:noFill/>
        </p:spPr>
        <p:txBody>
          <a:bodyPr wrap="square" rtlCol="0">
            <a:spAutoFit/>
          </a:bodyPr>
          <a:lstStyle/>
          <a:p>
            <a:r>
              <a:rPr lang="en-US" dirty="0" smtClean="0"/>
              <a:t>Sacramento Data Center</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Worklist Page Demo</a:t>
            </a:r>
            <a:endParaRPr lang="en-US" dirty="0"/>
          </a:p>
        </p:txBody>
      </p:sp>
      <p:sp>
        <p:nvSpPr>
          <p:cNvPr id="3" name="Content Placeholder 2"/>
          <p:cNvSpPr>
            <a:spLocks noGrp="1"/>
          </p:cNvSpPr>
          <p:nvPr>
            <p:ph idx="1"/>
          </p:nvPr>
        </p:nvSpPr>
        <p:spPr/>
        <p:txBody>
          <a:bodyPr>
            <a:normAutofit/>
          </a:bodyPr>
          <a:lstStyle/>
          <a:p>
            <a:r>
              <a:rPr lang="en-US" dirty="0" smtClean="0"/>
              <a:t>Worklist Columns can be hidden</a:t>
            </a:r>
          </a:p>
          <a:p>
            <a:r>
              <a:rPr lang="en-US" dirty="0" smtClean="0"/>
              <a:t>Additional (Modality, Scheduled) &amp; rearranged columns</a:t>
            </a:r>
          </a:p>
          <a:p>
            <a:r>
              <a:rPr lang="en-US" dirty="0" smtClean="0"/>
              <a:t>Rows are managed to minimize scrolling</a:t>
            </a:r>
            <a:endParaRPr lang="en-US" dirty="0"/>
          </a:p>
          <a:p>
            <a:r>
              <a:rPr lang="en-US" dirty="0" smtClean="0"/>
              <a:t>Adding </a:t>
            </a:r>
            <a:r>
              <a:rPr lang="en-US" dirty="0"/>
              <a:t>Schedule </a:t>
            </a:r>
            <a:r>
              <a:rPr lang="en-US" dirty="0" smtClean="0"/>
              <a:t>info</a:t>
            </a:r>
          </a:p>
          <a:p>
            <a:r>
              <a:rPr lang="en-US" dirty="0" smtClean="0"/>
              <a:t>Sorting</a:t>
            </a:r>
          </a:p>
          <a:p>
            <a:endParaRPr lang="en-US" dirty="0" smtClean="0"/>
          </a:p>
          <a:p>
            <a:endParaRPr lang="en-US" dirty="0" smtClean="0"/>
          </a:p>
          <a:p>
            <a:endParaRPr lang="en-US" dirty="0"/>
          </a:p>
        </p:txBody>
      </p:sp>
    </p:spTree>
    <p:extLst>
      <p:ext uri="{BB962C8B-B14F-4D97-AF65-F5344CB8AC3E}">
        <p14:creationId xmlns="" xmlns:p14="http://schemas.microsoft.com/office/powerpoint/2010/main" val="3119207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l="17383" t="11785" r="19487" b="14135"/>
          <a:stretch>
            <a:fillRect/>
          </a:stretch>
        </p:blipFill>
        <p:spPr bwMode="auto">
          <a:xfrm>
            <a:off x="990600" y="1413510"/>
            <a:ext cx="7162800" cy="4954270"/>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l="26382" t="25000" r="21796" b="35047"/>
          <a:stretch>
            <a:fillRect/>
          </a:stretch>
        </p:blipFill>
        <p:spPr bwMode="auto">
          <a:xfrm>
            <a:off x="2057400" y="2286000"/>
            <a:ext cx="5715000" cy="2819401"/>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smtClean="0"/>
              <a:t>POC Concept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Definition</a:t>
            </a:r>
            <a:endParaRPr lang="en-US" dirty="0"/>
          </a:p>
        </p:txBody>
      </p:sp>
      <p:sp>
        <p:nvSpPr>
          <p:cNvPr id="3" name="Content Placeholder 2"/>
          <p:cNvSpPr>
            <a:spLocks noGrp="1"/>
          </p:cNvSpPr>
          <p:nvPr>
            <p:ph idx="1"/>
          </p:nvPr>
        </p:nvSpPr>
        <p:spPr/>
        <p:txBody>
          <a:bodyPr/>
          <a:lstStyle/>
          <a:p>
            <a:r>
              <a:rPr lang="en-US" dirty="0" smtClean="0"/>
              <a:t>Improve the safety, quality and efficiency of the protocol workflow</a:t>
            </a:r>
          </a:p>
          <a:p>
            <a:r>
              <a:rPr lang="en-US" dirty="0" smtClean="0"/>
              <a:t>Evolve the prototype into the RAPTOR application in 15 months</a:t>
            </a:r>
          </a:p>
          <a:p>
            <a:pPr lvl="1"/>
            <a:r>
              <a:rPr lang="en-US" dirty="0" smtClean="0"/>
              <a:t>Visual Design &amp; Theme</a:t>
            </a:r>
          </a:p>
          <a:p>
            <a:pPr lvl="1"/>
            <a:r>
              <a:rPr lang="en-US" dirty="0" smtClean="0"/>
              <a:t>Technical Implementation</a:t>
            </a:r>
          </a:p>
          <a:p>
            <a:pPr lvl="1"/>
            <a:r>
              <a:rPr lang="en-US" dirty="0" smtClean="0"/>
              <a:t>Testing and Launch</a:t>
            </a:r>
          </a:p>
          <a:p>
            <a:pPr lvl="1"/>
            <a:endParaRPr lang="en-US" dirty="0" smtClean="0"/>
          </a:p>
          <a:p>
            <a:pPr lvl="1"/>
            <a:endParaRPr lang="en-US" dirty="0" smtClean="0"/>
          </a:p>
          <a:p>
            <a:endParaRPr lang="en-US" dirty="0" smtClean="0"/>
          </a:p>
          <a:p>
            <a:endParaRPr 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klist_Mockup1.png"/>
          <p:cNvPicPr>
            <a:picLocks noChangeAspect="1"/>
          </p:cNvPicPr>
          <p:nvPr/>
        </p:nvPicPr>
        <p:blipFill>
          <a:blip r:embed="rId3" cstate="print"/>
          <a:stretch>
            <a:fillRect/>
          </a:stretch>
        </p:blipFill>
        <p:spPr>
          <a:xfrm>
            <a:off x="914400" y="263852"/>
            <a:ext cx="7620000" cy="6299200"/>
          </a:xfrm>
          <a:prstGeom prst="rect">
            <a:avLst/>
          </a:prstGeom>
        </p:spPr>
      </p:pic>
      <p:cxnSp>
        <p:nvCxnSpPr>
          <p:cNvPr id="4" name="Straight Arrow Connector 3"/>
          <p:cNvCxnSpPr/>
          <p:nvPr/>
        </p:nvCxnSpPr>
        <p:spPr>
          <a:xfrm>
            <a:off x="4038600" y="1066800"/>
            <a:ext cx="106680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191000" y="5334000"/>
            <a:ext cx="106680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cstate="print"/>
          <a:srcRect l="2857" t="10000" r="2143" b="22571"/>
          <a:stretch>
            <a:fillRect/>
          </a:stretch>
        </p:blipFill>
        <p:spPr bwMode="auto">
          <a:xfrm>
            <a:off x="304800" y="1981200"/>
            <a:ext cx="8610600" cy="3819740"/>
          </a:xfrm>
          <a:prstGeom prst="rect">
            <a:avLst/>
          </a:prstGeom>
          <a:noFill/>
          <a:ln w="9525">
            <a:noFill/>
            <a:miter lim="800000"/>
            <a:headEnd/>
            <a:tailEnd/>
          </a:ln>
        </p:spPr>
      </p:pic>
      <p:cxnSp>
        <p:nvCxnSpPr>
          <p:cNvPr id="3" name="Straight Arrow Connector 2"/>
          <p:cNvCxnSpPr/>
          <p:nvPr/>
        </p:nvCxnSpPr>
        <p:spPr>
          <a:xfrm>
            <a:off x="4038600" y="5105400"/>
            <a:ext cx="106680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t="8857" r="3571" b="8857"/>
          <a:stretch>
            <a:fillRect/>
          </a:stretch>
        </p:blipFill>
        <p:spPr bwMode="auto">
          <a:xfrm>
            <a:off x="228600" y="685800"/>
            <a:ext cx="86868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t="10000" r="2857" b="6571"/>
          <a:stretch>
            <a:fillRect/>
          </a:stretch>
        </p:blipFill>
        <p:spPr bwMode="auto">
          <a:xfrm>
            <a:off x="152400" y="685800"/>
            <a:ext cx="8839200" cy="55626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cstate="print"/>
          <a:srcRect l="5714" t="16857" r="20000" b="15714"/>
          <a:stretch>
            <a:fillRect/>
          </a:stretch>
        </p:blipFill>
        <p:spPr bwMode="auto">
          <a:xfrm>
            <a:off x="609600" y="1219200"/>
            <a:ext cx="7924800" cy="4495800"/>
          </a:xfrm>
          <a:prstGeom prst="rect">
            <a:avLst/>
          </a:prstGeom>
          <a:noFill/>
          <a:ln w="9525">
            <a:noFill/>
            <a:miter lim="800000"/>
            <a:headEnd/>
            <a:tailEnd/>
          </a:ln>
        </p:spPr>
      </p:pic>
      <p:cxnSp>
        <p:nvCxnSpPr>
          <p:cNvPr id="3" name="Straight Arrow Connector 2"/>
          <p:cNvCxnSpPr/>
          <p:nvPr/>
        </p:nvCxnSpPr>
        <p:spPr>
          <a:xfrm>
            <a:off x="5715000" y="1981200"/>
            <a:ext cx="106680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Sorting on Urgency</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 on Date</a:t>
            </a:r>
            <a:endParaRPr lang="en-US" dirty="0"/>
          </a:p>
        </p:txBody>
      </p:sp>
      <p:pic>
        <p:nvPicPr>
          <p:cNvPr id="67586" name="Picture 2"/>
          <p:cNvPicPr>
            <a:picLocks noGrp="1" noChangeAspect="1" noChangeArrowheads="1"/>
          </p:cNvPicPr>
          <p:nvPr>
            <p:ph idx="1"/>
          </p:nvPr>
        </p:nvPicPr>
        <p:blipFill>
          <a:blip r:embed="rId3" cstate="print"/>
          <a:srcRect/>
          <a:stretch>
            <a:fillRect/>
          </a:stretch>
        </p:blipFill>
        <p:spPr bwMode="auto">
          <a:xfrm>
            <a:off x="951229" y="1600200"/>
            <a:ext cx="7241541" cy="4525963"/>
          </a:xfrm>
          <a:prstGeom prst="rect">
            <a:avLst/>
          </a:prstGeom>
          <a:noFill/>
          <a:ln w="9525">
            <a:noFill/>
            <a:miter lim="800000"/>
            <a:headEnd/>
            <a:tailEnd/>
          </a:ln>
        </p:spPr>
      </p:pic>
      <p:cxnSp>
        <p:nvCxnSpPr>
          <p:cNvPr id="5" name="Straight Arrow Connector 4"/>
          <p:cNvCxnSpPr/>
          <p:nvPr/>
        </p:nvCxnSpPr>
        <p:spPr>
          <a:xfrm>
            <a:off x="2286000" y="24384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Page</a:t>
            </a:r>
            <a:endParaRPr lang="en-US" dirty="0"/>
          </a:p>
        </p:txBody>
      </p:sp>
      <p:sp>
        <p:nvSpPr>
          <p:cNvPr id="3" name="Content Placeholder 2"/>
          <p:cNvSpPr>
            <a:spLocks noGrp="1"/>
          </p:cNvSpPr>
          <p:nvPr>
            <p:ph idx="1"/>
          </p:nvPr>
        </p:nvSpPr>
        <p:spPr/>
        <p:txBody>
          <a:bodyPr/>
          <a:lstStyle/>
          <a:p>
            <a:r>
              <a:rPr lang="en-US" dirty="0"/>
              <a:t>Templates Concept</a:t>
            </a:r>
          </a:p>
          <a:p>
            <a:r>
              <a:rPr lang="en-US" dirty="0"/>
              <a:t>Auto-populate </a:t>
            </a:r>
            <a:r>
              <a:rPr lang="en-US" dirty="0" smtClean="0"/>
              <a:t>fields</a:t>
            </a:r>
          </a:p>
          <a:p>
            <a:r>
              <a:rPr lang="en-US" dirty="0"/>
              <a:t>Contraindication details</a:t>
            </a:r>
          </a:p>
          <a:p>
            <a:r>
              <a:rPr lang="en-US" dirty="0" smtClean="0"/>
              <a:t>Suspend/ Reserve</a:t>
            </a:r>
          </a:p>
          <a:p>
            <a:endParaRPr lang="en-US" dirty="0"/>
          </a:p>
        </p:txBody>
      </p:sp>
    </p:spTree>
    <p:extLst>
      <p:ext uri="{BB962C8B-B14F-4D97-AF65-F5344CB8AC3E}">
        <p14:creationId xmlns="" xmlns:p14="http://schemas.microsoft.com/office/powerpoint/2010/main" val="236649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Concept</a:t>
            </a:r>
            <a:endParaRPr lang="en-US" dirty="0"/>
          </a:p>
        </p:txBody>
      </p:sp>
      <p:pic>
        <p:nvPicPr>
          <p:cNvPr id="68610" name="Picture 2"/>
          <p:cNvPicPr>
            <a:picLocks noGrp="1" noChangeAspect="1" noChangeArrowheads="1"/>
          </p:cNvPicPr>
          <p:nvPr>
            <p:ph idx="1"/>
          </p:nvPr>
        </p:nvPicPr>
        <p:blipFill>
          <a:blip r:embed="rId3" cstate="print"/>
          <a:srcRect/>
          <a:stretch>
            <a:fillRect/>
          </a:stretch>
        </p:blipFill>
        <p:spPr bwMode="auto">
          <a:xfrm>
            <a:off x="951229" y="1600200"/>
            <a:ext cx="7241541" cy="452596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Auto-populate fields</a:t>
            </a:r>
            <a:endParaRPr lang="en-US" dirty="0"/>
          </a:p>
        </p:txBody>
      </p:sp>
      <p:pic>
        <p:nvPicPr>
          <p:cNvPr id="69634" name="Picture 2"/>
          <p:cNvPicPr>
            <a:picLocks noGrp="1" noChangeAspect="1" noChangeArrowheads="1"/>
          </p:cNvPicPr>
          <p:nvPr>
            <p:ph idx="1"/>
          </p:nvPr>
        </p:nvPicPr>
        <p:blipFill>
          <a:blip r:embed="rId3" cstate="print"/>
          <a:srcRect/>
          <a:stretch>
            <a:fillRect/>
          </a:stretch>
        </p:blipFill>
        <p:spPr bwMode="auto">
          <a:xfrm>
            <a:off x="951229" y="1600200"/>
            <a:ext cx="7241541" cy="4525963"/>
          </a:xfrm>
          <a:prstGeom prst="rect">
            <a:avLst/>
          </a:prstGeom>
          <a:noFill/>
          <a:ln w="9525">
            <a:noFill/>
            <a:miter lim="800000"/>
            <a:headEnd/>
            <a:tailEnd/>
          </a:ln>
        </p:spPr>
      </p:pic>
      <p:cxnSp>
        <p:nvCxnSpPr>
          <p:cNvPr id="5" name="Straight Arrow Connector 4"/>
          <p:cNvCxnSpPr/>
          <p:nvPr/>
        </p:nvCxnSpPr>
        <p:spPr>
          <a:xfrm>
            <a:off x="3352800" y="15240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352800" y="25146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52800" y="35814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a:t>
            </a:r>
            <a:endParaRPr lang="en-US" dirty="0"/>
          </a:p>
        </p:txBody>
      </p:sp>
      <p:pic>
        <p:nvPicPr>
          <p:cNvPr id="70658" name="Picture 2"/>
          <p:cNvPicPr>
            <a:picLocks noGrp="1" noChangeAspect="1" noChangeArrowheads="1"/>
          </p:cNvPicPr>
          <p:nvPr>
            <p:ph idx="1"/>
          </p:nvPr>
        </p:nvPicPr>
        <p:blipFill>
          <a:blip r:embed="rId3" cstate="print"/>
          <a:srcRect/>
          <a:stretch>
            <a:fillRect/>
          </a:stretch>
        </p:blipFill>
        <p:spPr bwMode="auto">
          <a:xfrm>
            <a:off x="951229" y="1600200"/>
            <a:ext cx="7241541" cy="4525963"/>
          </a:xfrm>
          <a:prstGeom prst="rect">
            <a:avLst/>
          </a:prstGeom>
          <a:noFill/>
          <a:ln w="9525">
            <a:noFill/>
            <a:miter lim="800000"/>
            <a:headEnd/>
            <a:tailEnd/>
          </a:ln>
        </p:spPr>
      </p:pic>
      <p:cxnSp>
        <p:nvCxnSpPr>
          <p:cNvPr id="5" name="Straight Arrow Connector 4"/>
          <p:cNvCxnSpPr/>
          <p:nvPr/>
        </p:nvCxnSpPr>
        <p:spPr>
          <a:xfrm>
            <a:off x="2286000" y="50292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95600" y="13716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of project</a:t>
            </a:r>
            <a:endParaRPr lang="en-US" dirty="0"/>
          </a:p>
        </p:txBody>
      </p:sp>
      <p:pic>
        <p:nvPicPr>
          <p:cNvPr id="1026" name="Picture 2"/>
          <p:cNvPicPr>
            <a:picLocks noGrp="1" noChangeAspect="1" noChangeArrowheads="1"/>
          </p:cNvPicPr>
          <p:nvPr>
            <p:ph idx="1"/>
          </p:nvPr>
        </p:nvPicPr>
        <p:blipFill>
          <a:blip r:embed="rId3" cstate="print"/>
          <a:srcRect l="29905" t="16904" r="26850" b="41958"/>
          <a:stretch>
            <a:fillRect/>
          </a:stretch>
        </p:blipFill>
        <p:spPr bwMode="auto">
          <a:xfrm>
            <a:off x="457200" y="1676400"/>
            <a:ext cx="7976681" cy="4119824"/>
          </a:xfrm>
          <a:prstGeom prst="rect">
            <a:avLst/>
          </a:prstGeom>
          <a:noFill/>
          <a:ln w="9525">
            <a:noFill/>
            <a:miter lim="800000"/>
            <a:headEnd/>
            <a:tailEnd/>
          </a:ln>
        </p:spPr>
      </p:pic>
      <p:sp>
        <p:nvSpPr>
          <p:cNvPr id="6" name="TextBox 5"/>
          <p:cNvSpPr txBox="1"/>
          <p:nvPr/>
        </p:nvSpPr>
        <p:spPr>
          <a:xfrm>
            <a:off x="1905000" y="5867400"/>
            <a:ext cx="5693610" cy="369332"/>
          </a:xfrm>
          <a:prstGeom prst="rect">
            <a:avLst/>
          </a:prstGeom>
          <a:noFill/>
        </p:spPr>
        <p:txBody>
          <a:bodyPr wrap="none" rtlCol="0">
            <a:spAutoFit/>
          </a:bodyPr>
          <a:lstStyle/>
          <a:p>
            <a:r>
              <a:rPr lang="en-US" dirty="0" smtClean="0"/>
              <a:t>From Designing and Prototyping in Drupal, D. </a:t>
            </a:r>
            <a:r>
              <a:rPr lang="en-US" dirty="0" err="1" smtClean="0"/>
              <a:t>Nordin</a:t>
            </a:r>
            <a:r>
              <a:rPr lang="en-US" dirty="0" smtClean="0"/>
              <a:t>, 2012 </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Contraindications Drill Down</a:t>
            </a:r>
            <a:endParaRPr lang="en-US" dirty="0"/>
          </a:p>
        </p:txBody>
      </p:sp>
      <p:pic>
        <p:nvPicPr>
          <p:cNvPr id="1026" name="Picture 2"/>
          <p:cNvPicPr>
            <a:picLocks noGrp="1" noChangeAspect="1" noChangeArrowheads="1"/>
          </p:cNvPicPr>
          <p:nvPr>
            <p:ph idx="1"/>
          </p:nvPr>
        </p:nvPicPr>
        <p:blipFill>
          <a:blip r:embed="rId3" cstate="print"/>
          <a:srcRect r="544" b="5718"/>
          <a:stretch>
            <a:fillRect/>
          </a:stretch>
        </p:blipFill>
        <p:spPr bwMode="auto">
          <a:xfrm>
            <a:off x="951229" y="1600200"/>
            <a:ext cx="7202171" cy="4267200"/>
          </a:xfrm>
          <a:prstGeom prst="rect">
            <a:avLst/>
          </a:prstGeom>
          <a:noFill/>
          <a:ln w="9525">
            <a:noFill/>
            <a:miter lim="800000"/>
            <a:headEnd/>
            <a:tailEnd/>
          </a:ln>
        </p:spPr>
      </p:pic>
      <p:cxnSp>
        <p:nvCxnSpPr>
          <p:cNvPr id="5" name="Straight Arrow Connector 4"/>
          <p:cNvCxnSpPr/>
          <p:nvPr/>
        </p:nvCxnSpPr>
        <p:spPr>
          <a:xfrm>
            <a:off x="2971800" y="19050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33400" y="4038600"/>
            <a:ext cx="838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1"/>
          </p:nvPr>
        </p:nvSpPr>
        <p:spPr>
          <a:xfrm>
            <a:off x="457200" y="1447800"/>
            <a:ext cx="8229600" cy="4525963"/>
          </a:xfrm>
        </p:spPr>
        <p:txBody>
          <a:bodyPr/>
          <a:lstStyle/>
          <a:p>
            <a:r>
              <a:rPr lang="en-US" dirty="0" smtClean="0"/>
              <a:t>www.sanbusinessconsultants.com</a:t>
            </a:r>
          </a:p>
          <a:p>
            <a:r>
              <a:rPr lang="en-US" dirty="0" smtClean="0"/>
              <a:t>JDI, Medverd, January 2013</a:t>
            </a:r>
          </a:p>
          <a:p>
            <a:r>
              <a:rPr lang="en-US" dirty="0" smtClean="0"/>
              <a:t>SIIM 2012 Conference: Top 5 Medical Imaging IT Projects of 2012</a:t>
            </a:r>
          </a:p>
          <a:p>
            <a:r>
              <a:rPr lang="en-US" dirty="0" smtClean="0"/>
              <a:t>RSNA 2012</a:t>
            </a:r>
          </a:p>
          <a:p>
            <a:r>
              <a:rPr lang="en-US" smtClean="0"/>
              <a:t>Drupal in </a:t>
            </a:r>
            <a:r>
              <a:rPr lang="en-US" dirty="0" smtClean="0"/>
              <a:t>Government 2012</a:t>
            </a:r>
          </a:p>
          <a:p>
            <a:r>
              <a:rPr lang="en-US" dirty="0" smtClean="0"/>
              <a:t>OSEHRA 2013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#1: Dec 23,2013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Increment #1 submitted on time included:</a:t>
            </a:r>
          </a:p>
          <a:p>
            <a:pPr lvl="0"/>
            <a:r>
              <a:rPr lang="en-US" dirty="0" smtClean="0"/>
              <a:t>Style Sheets and theme images of new worklist and prototype screens</a:t>
            </a:r>
          </a:p>
          <a:p>
            <a:pPr lvl="0"/>
            <a:r>
              <a:rPr lang="en-US" dirty="0" smtClean="0"/>
              <a:t>Contraindication Engine Architecture</a:t>
            </a:r>
          </a:p>
          <a:p>
            <a:pPr lvl="0"/>
            <a:r>
              <a:rPr lang="en-US" dirty="0" smtClean="0"/>
              <a:t>Worklist Item Ranking</a:t>
            </a:r>
          </a:p>
          <a:p>
            <a:pPr lvl="0"/>
            <a:r>
              <a:rPr lang="en-US" dirty="0" smtClean="0"/>
              <a:t>Worklist Processing Modes</a:t>
            </a:r>
          </a:p>
          <a:p>
            <a:pPr lvl="0"/>
            <a:r>
              <a:rPr lang="en-US" dirty="0" smtClean="0"/>
              <a:t>Site Map</a:t>
            </a:r>
          </a:p>
          <a:p>
            <a:pPr lvl="0"/>
            <a:r>
              <a:rPr lang="en-US" dirty="0" smtClean="0"/>
              <a:t>UI Guide</a:t>
            </a:r>
          </a:p>
          <a:p>
            <a:pPr lvl="0"/>
            <a:r>
              <a:rPr lang="en-US" dirty="0" smtClean="0"/>
              <a:t>Ranking Algorithm</a:t>
            </a:r>
          </a:p>
          <a:p>
            <a:pPr lvl="0"/>
            <a:r>
              <a:rPr lang="en-US" dirty="0" smtClean="0"/>
              <a:t>PM Plan, v.1.2</a:t>
            </a:r>
            <a:endParaRPr lang="en-US" dirty="0"/>
          </a:p>
        </p:txBody>
      </p:sp>
    </p:spTree>
    <p:extLst>
      <p:ext uri="{BB962C8B-B14F-4D97-AF65-F5344CB8AC3E}">
        <p14:creationId xmlns="" xmlns:p14="http://schemas.microsoft.com/office/powerpoint/2010/main" val="514486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Innovations Sandbox </a:t>
            </a:r>
            <a:endParaRPr lang="en-US" dirty="0"/>
          </a:p>
        </p:txBody>
      </p:sp>
      <p:sp>
        <p:nvSpPr>
          <p:cNvPr id="3" name="Content Placeholder 2"/>
          <p:cNvSpPr>
            <a:spLocks noGrp="1"/>
          </p:cNvSpPr>
          <p:nvPr>
            <p:ph idx="1"/>
          </p:nvPr>
        </p:nvSpPr>
        <p:spPr/>
        <p:txBody>
          <a:bodyPr>
            <a:normAutofit/>
          </a:bodyPr>
          <a:lstStyle/>
          <a:p>
            <a:r>
              <a:rPr lang="en-US" dirty="0" smtClean="0"/>
              <a:t>SAN created and populated advanced imaging test data and installed the data loader into the sandbox </a:t>
            </a:r>
          </a:p>
          <a:p>
            <a:pPr lvl="0"/>
            <a:r>
              <a:rPr lang="en-US" dirty="0" smtClean="0"/>
              <a:t>Migrated from cloud1 (VMware view client) to cloud2 (Amazon)</a:t>
            </a:r>
          </a:p>
          <a:p>
            <a:pPr lvl="0"/>
            <a:r>
              <a:rPr lang="en-US" dirty="0" smtClean="0"/>
              <a:t>31 tickets total, open issue on VIX code</a:t>
            </a:r>
          </a:p>
          <a:p>
            <a:pPr lvl="0"/>
            <a:r>
              <a:rPr lang="en-US" dirty="0" smtClean="0"/>
              <a:t>SAN will need to install VistA Imaging</a:t>
            </a:r>
          </a:p>
          <a:p>
            <a:pPr lvl="0"/>
            <a:r>
              <a:rPr lang="en-US" dirty="0" smtClean="0"/>
              <a:t>SAN will need to create imaging test database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SME meetings </a:t>
            </a:r>
            <a:endParaRPr lang="en-US" dirty="0"/>
          </a:p>
        </p:txBody>
      </p:sp>
      <p:sp>
        <p:nvSpPr>
          <p:cNvPr id="3" name="Content Placeholder 2"/>
          <p:cNvSpPr>
            <a:spLocks noGrp="1"/>
          </p:cNvSpPr>
          <p:nvPr>
            <p:ph idx="1"/>
          </p:nvPr>
        </p:nvSpPr>
        <p:spPr/>
        <p:txBody>
          <a:bodyPr/>
          <a:lstStyle/>
          <a:p>
            <a:r>
              <a:rPr lang="en-US" dirty="0" smtClean="0"/>
              <a:t>We have held a series of functional meetings</a:t>
            </a:r>
          </a:p>
          <a:p>
            <a:r>
              <a:rPr lang="en-US" dirty="0" smtClean="0"/>
              <a:t>Requirements gathering</a:t>
            </a:r>
          </a:p>
          <a:p>
            <a:r>
              <a:rPr lang="en-US" dirty="0" smtClean="0"/>
              <a:t>Account Creation for UAT preparation</a:t>
            </a:r>
          </a:p>
          <a:p>
            <a:r>
              <a:rPr lang="en-US" dirty="0" smtClean="0"/>
              <a:t>Challenge in keeping project scope contained resulted in enhancement opportunity</a:t>
            </a:r>
          </a:p>
          <a:p>
            <a:pPr lvl="1"/>
            <a:endParaRPr lang="en-US" dirty="0" smtClean="0"/>
          </a:p>
          <a:p>
            <a:endParaRPr lang="en-US" dirty="0" smtClean="0"/>
          </a:p>
          <a:p>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Outstanding SME Action Items</a:t>
            </a:r>
            <a:endParaRPr lang="en-US" dirty="0"/>
          </a:p>
        </p:txBody>
      </p:sp>
      <p:pic>
        <p:nvPicPr>
          <p:cNvPr id="1026" name="Picture 2"/>
          <p:cNvPicPr>
            <a:picLocks noGrp="1" noChangeAspect="1" noChangeArrowheads="1"/>
          </p:cNvPicPr>
          <p:nvPr>
            <p:ph idx="1"/>
          </p:nvPr>
        </p:nvPicPr>
        <p:blipFill>
          <a:blip r:embed="rId3" cstate="print"/>
          <a:srcRect l="36829" t="38723" r="13714" b="27604"/>
          <a:stretch>
            <a:fillRect/>
          </a:stretch>
        </p:blipFill>
        <p:spPr bwMode="auto">
          <a:xfrm>
            <a:off x="434340" y="1905000"/>
            <a:ext cx="8416290" cy="3581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RAPTOR account creation</a:t>
            </a:r>
            <a:endParaRPr lang="en-US" dirty="0"/>
          </a:p>
        </p:txBody>
      </p:sp>
      <p:sp>
        <p:nvSpPr>
          <p:cNvPr id="3" name="Content Placeholder 2"/>
          <p:cNvSpPr>
            <a:spLocks noGrp="1"/>
          </p:cNvSpPr>
          <p:nvPr>
            <p:ph idx="1"/>
          </p:nvPr>
        </p:nvSpPr>
        <p:spPr/>
        <p:txBody>
          <a:bodyPr/>
          <a:lstStyle/>
          <a:p>
            <a:r>
              <a:rPr lang="en-US" dirty="0" smtClean="0"/>
              <a:t>Name &amp; VA email address</a:t>
            </a:r>
          </a:p>
          <a:p>
            <a:r>
              <a:rPr lang="en-US" dirty="0" smtClean="0"/>
              <a:t>Role(s) – in example: administrator, scheduler, technologist, radiologist, resident</a:t>
            </a:r>
          </a:p>
          <a:p>
            <a:r>
              <a:rPr lang="en-US" dirty="0" smtClean="0"/>
              <a:t>Group(s) – in example:  RAD, NM,</a:t>
            </a:r>
          </a:p>
          <a:p>
            <a:r>
              <a:rPr lang="en-US" dirty="0" smtClean="0"/>
              <a:t>Modalities – in example, CT, NM, MR </a:t>
            </a:r>
          </a:p>
          <a:p>
            <a:r>
              <a:rPr lang="en-US" dirty="0" smtClean="0"/>
              <a:t>Keywords – in example:  Chest, Head, MSK, Nuclear, Thorax</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19982</TotalTime>
  <Words>1472</Words>
  <Application>Microsoft Office PowerPoint</Application>
  <PresentationFormat>On-screen Show (4:3)</PresentationFormat>
  <Paragraphs>232</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Radiology Protocol Tool  &amp; Reporter (RAPTOR)  Milestone #2 Review  </vt:lpstr>
      <vt:lpstr>Milestone #2 Agenda</vt:lpstr>
      <vt:lpstr>Project Definition</vt:lpstr>
      <vt:lpstr>Approach of project</vt:lpstr>
      <vt:lpstr>Milestone #1: Dec 23,2013</vt:lpstr>
      <vt:lpstr>Innovations Sandbox </vt:lpstr>
      <vt:lpstr>SME meetings </vt:lpstr>
      <vt:lpstr>Outstanding SME Action Items</vt:lpstr>
      <vt:lpstr>RAPTOR account creation</vt:lpstr>
      <vt:lpstr>Milestone #2 Documents</vt:lpstr>
      <vt:lpstr>Scheduled Milestones</vt:lpstr>
      <vt:lpstr>Risk #1: Innovation Sandbox data quality</vt:lpstr>
      <vt:lpstr>Risk #2: Timely feedback</vt:lpstr>
      <vt:lpstr>Risk #3: MS OS and database</vt:lpstr>
      <vt:lpstr>Risk #4: DICOM Image Viewer &amp; Integration Design</vt:lpstr>
      <vt:lpstr>Risk #5:  Data Storage</vt:lpstr>
      <vt:lpstr>Risk #6:  Radiation Dose Reporting</vt:lpstr>
      <vt:lpstr>Risk #7:  Contraindication Maintenance</vt:lpstr>
      <vt:lpstr>Risk #7:  Contraindication Maintenance</vt:lpstr>
      <vt:lpstr>Risk #8: Innovation Project Management</vt:lpstr>
      <vt:lpstr>Risk #9: Production Support of VA Software</vt:lpstr>
      <vt:lpstr>Risk #10: Loss of Palo Alto as a UAT site</vt:lpstr>
      <vt:lpstr>Risk #11: Request for VistA Imaging Patch 138</vt:lpstr>
      <vt:lpstr>Questions</vt:lpstr>
      <vt:lpstr>Production Hardware</vt:lpstr>
      <vt:lpstr>Logical Architecture</vt:lpstr>
      <vt:lpstr>Physical Architecture</vt:lpstr>
      <vt:lpstr>Worklist Page Demo</vt:lpstr>
      <vt:lpstr>POC Concept</vt:lpstr>
      <vt:lpstr>Slide 30</vt:lpstr>
      <vt:lpstr>Slide 31</vt:lpstr>
      <vt:lpstr>Slide 32</vt:lpstr>
      <vt:lpstr>Slide 33</vt:lpstr>
      <vt:lpstr>Sorting on Urgency</vt:lpstr>
      <vt:lpstr>Sort on Date</vt:lpstr>
      <vt:lpstr>Dashboard Page</vt:lpstr>
      <vt:lpstr>Template Concept</vt:lpstr>
      <vt:lpstr>Auto-populate fields</vt:lpstr>
      <vt:lpstr>Reserve</vt:lpstr>
      <vt:lpstr>Contraindications Drill Down</vt:lpstr>
      <vt:lpstr>More info</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RAPTOR Drupal Govt Days</dc:title>
  <dc:creator>SAN</dc:creator>
  <cp:lastModifiedBy>Andrew</cp:lastModifiedBy>
  <cp:revision>83</cp:revision>
  <dcterms:created xsi:type="dcterms:W3CDTF">2012-04-25T23:50:27Z</dcterms:created>
  <dcterms:modified xsi:type="dcterms:W3CDTF">2014-03-24T12:49:16Z</dcterms:modified>
</cp:coreProperties>
</file>